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173E"/>
    <a:srgbClr val="E05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5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A0BF481-E1C4-4DF3-8B9E-19F1EF755F06}"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1365295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0BF481-E1C4-4DF3-8B9E-19F1EF755F06}"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867706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0BF481-E1C4-4DF3-8B9E-19F1EF755F06}"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840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0BF481-E1C4-4DF3-8B9E-19F1EF755F06}"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310901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0BF481-E1C4-4DF3-8B9E-19F1EF755F06}"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1682914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0BF481-E1C4-4DF3-8B9E-19F1EF755F06}"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93242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0BF481-E1C4-4DF3-8B9E-19F1EF755F06}" type="datetimeFigureOut">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418555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0BF481-E1C4-4DF3-8B9E-19F1EF755F06}" type="datetimeFigureOut">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2607218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BF481-E1C4-4DF3-8B9E-19F1EF755F06}" type="datetimeFigureOut">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1972331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0BF481-E1C4-4DF3-8B9E-19F1EF755F06}"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2407743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0BF481-E1C4-4DF3-8B9E-19F1EF755F06}"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3E1AC-794E-4EB7-B92A-9230827CF90E}" type="slidenum">
              <a:rPr lang="en-US" smtClean="0"/>
              <a:t>‹#›</a:t>
            </a:fld>
            <a:endParaRPr lang="en-US"/>
          </a:p>
        </p:txBody>
      </p:sp>
    </p:spTree>
    <p:extLst>
      <p:ext uri="{BB962C8B-B14F-4D97-AF65-F5344CB8AC3E}">
        <p14:creationId xmlns:p14="http://schemas.microsoft.com/office/powerpoint/2010/main" val="177131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BF481-E1C4-4DF3-8B9E-19F1EF755F06}" type="datetimeFigureOut">
              <a:rPr lang="en-US" smtClean="0"/>
              <a:t>1/17/2023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3E1AC-794E-4EB7-B92A-9230827CF90E}" type="slidenum">
              <a:rPr lang="en-US" smtClean="0"/>
              <a:t>‹#›</a:t>
            </a:fld>
            <a:endParaRPr lang="en-US"/>
          </a:p>
        </p:txBody>
      </p:sp>
    </p:spTree>
    <p:extLst>
      <p:ext uri="{BB962C8B-B14F-4D97-AF65-F5344CB8AC3E}">
        <p14:creationId xmlns:p14="http://schemas.microsoft.com/office/powerpoint/2010/main" val="480466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48887" y="139725"/>
            <a:ext cx="7764087" cy="557156"/>
          </a:xfrm>
        </p:spPr>
        <p:txBody>
          <a:bodyPr>
            <a:noAutofit/>
          </a:bodyPr>
          <a:lstStyle/>
          <a:p>
            <a:pPr lvl="0">
              <a:lnSpc>
                <a:spcPct val="100000"/>
              </a:lnSpc>
              <a:spcBef>
                <a:spcPts val="0"/>
              </a:spcBef>
              <a:tabLst>
                <a:tab pos="2971800" algn="ctr"/>
                <a:tab pos="5943600" algn="r"/>
              </a:tabLst>
            </a:pPr>
            <a:r>
              <a:rPr lang="en-US" sz="4000" spc="300" dirty="0">
                <a:solidFill>
                  <a:srgbClr val="7F7F7F"/>
                </a:solidFill>
                <a:latin typeface="Calibri" panose="020F0502020204030204" pitchFamily="34" charset="0"/>
                <a:ea typeface="Times New Roman" panose="02020603050405020304" pitchFamily="18" charset="0"/>
                <a:cs typeface="Times New Roman" panose="02020603050405020304" pitchFamily="18" charset="0"/>
              </a:rPr>
              <a:t>MEWS Update 	</a:t>
            </a:r>
            <a:r>
              <a:rPr lang="en-US" sz="1800" b="1" spc="300" dirty="0">
                <a:solidFill>
                  <a:srgbClr val="808080"/>
                </a:solidFill>
                <a:latin typeface="Calibri" panose="020F0502020204030204" pitchFamily="34" charset="0"/>
                <a:ea typeface="Times New Roman" panose="02020603050405020304" pitchFamily="18" charset="0"/>
                <a:cs typeface="Times New Roman" panose="02020603050405020304" pitchFamily="18" charset="0"/>
              </a:rPr>
              <a:t>January 2023</a:t>
            </a:r>
            <a:endParaRPr lang="en-US" dirty="0"/>
          </a:p>
        </p:txBody>
      </p:sp>
      <p:sp>
        <p:nvSpPr>
          <p:cNvPr id="6" name="Content Placeholder 5"/>
          <p:cNvSpPr>
            <a:spLocks noGrp="1"/>
          </p:cNvSpPr>
          <p:nvPr>
            <p:ph idx="1"/>
          </p:nvPr>
        </p:nvSpPr>
        <p:spPr>
          <a:xfrm>
            <a:off x="448887" y="972589"/>
            <a:ext cx="11330247" cy="5480082"/>
          </a:xfrm>
          <a:ln>
            <a:solidFill>
              <a:srgbClr val="03173E"/>
            </a:solidFill>
          </a:ln>
        </p:spPr>
        <p:txBody>
          <a:bodyPr>
            <a:normAutofit/>
          </a:bodyPr>
          <a:lstStyle/>
          <a:p>
            <a:pPr marL="0" indent="0">
              <a:buNone/>
            </a:pPr>
            <a:endParaRPr lang="en-US" dirty="0"/>
          </a:p>
          <a:p>
            <a:pPr marL="0" indent="0">
              <a:buNone/>
            </a:pPr>
            <a:endParaRPr lang="en-US" sz="800" dirty="0">
              <a:solidFill>
                <a:srgbClr val="E05929"/>
              </a:solidFill>
            </a:endParaRPr>
          </a:p>
          <a:p>
            <a:endParaRPr lang="en-US" sz="1800" dirty="0">
              <a:solidFill>
                <a:srgbClr val="E05929"/>
              </a:solidFill>
            </a:endParaRPr>
          </a:p>
          <a:p>
            <a:endParaRPr lang="en-US" sz="1800" dirty="0">
              <a:solidFill>
                <a:srgbClr val="E05929"/>
              </a:solidFill>
            </a:endParaRPr>
          </a:p>
          <a:p>
            <a:endParaRPr lang="en-US" sz="1800" dirty="0">
              <a:solidFill>
                <a:srgbClr val="E05929"/>
              </a:solidFill>
            </a:endParaRPr>
          </a:p>
          <a:p>
            <a:endParaRPr lang="en-US" sz="1800" dirty="0">
              <a:solidFill>
                <a:srgbClr val="E05929"/>
              </a:solidFill>
            </a:endParaRPr>
          </a:p>
          <a:p>
            <a:endParaRPr lang="en-US" sz="1800" dirty="0">
              <a:solidFill>
                <a:srgbClr val="E05929"/>
              </a:solidFill>
            </a:endParaRPr>
          </a:p>
          <a:p>
            <a:endParaRPr lang="en-US" sz="1800" dirty="0">
              <a:solidFill>
                <a:srgbClr val="E05929"/>
              </a:solidFill>
            </a:endParaRPr>
          </a:p>
          <a:p>
            <a:endParaRPr lang="en-US" sz="1800" dirty="0">
              <a:solidFill>
                <a:srgbClr val="E05929"/>
              </a:solidFill>
            </a:endParaRPr>
          </a:p>
          <a:p>
            <a:pPr marL="0" indent="0">
              <a:buNone/>
            </a:pPr>
            <a:endParaRPr lang="en-US" sz="1800" dirty="0">
              <a:solidFill>
                <a:srgbClr val="03173E"/>
              </a:solidFill>
            </a:endParaRPr>
          </a:p>
          <a:p>
            <a:r>
              <a:rPr lang="en-US" sz="1800" dirty="0">
                <a:solidFill>
                  <a:srgbClr val="03173E"/>
                </a:solidFill>
              </a:rPr>
              <a:t>From the status board click on MEWS. Then you will be able to see the most recent 7 days of MEWS scores.</a:t>
            </a:r>
          </a:p>
          <a:p>
            <a:r>
              <a:rPr lang="en-US" sz="1800" b="1" dirty="0">
                <a:solidFill>
                  <a:srgbClr val="03173E"/>
                </a:solidFill>
              </a:rPr>
              <a:t>MEWS</a:t>
            </a:r>
            <a:r>
              <a:rPr lang="en-US" sz="1800" dirty="0">
                <a:solidFill>
                  <a:srgbClr val="03173E"/>
                </a:solidFill>
              </a:rPr>
              <a:t> is the </a:t>
            </a:r>
            <a:r>
              <a:rPr lang="en-US" sz="1800" b="1" dirty="0">
                <a:solidFill>
                  <a:srgbClr val="03173E"/>
                </a:solidFill>
              </a:rPr>
              <a:t>Modified Early Warning System </a:t>
            </a:r>
            <a:r>
              <a:rPr lang="en-US" sz="1800" dirty="0">
                <a:solidFill>
                  <a:srgbClr val="03173E"/>
                </a:solidFill>
              </a:rPr>
              <a:t>that aids in early recognition, intervention and stabilization of patients experiencing clinical deterioration.</a:t>
            </a:r>
          </a:p>
          <a:p>
            <a:r>
              <a:rPr lang="en-US" sz="1800" dirty="0">
                <a:solidFill>
                  <a:srgbClr val="03173E"/>
                </a:solidFill>
              </a:rPr>
              <a:t>Regular measurement and documentation is essential for recognizing deterioration.</a:t>
            </a:r>
          </a:p>
          <a:p>
            <a:r>
              <a:rPr lang="en-US" sz="1800" dirty="0">
                <a:solidFill>
                  <a:srgbClr val="03173E"/>
                </a:solidFill>
              </a:rPr>
              <a:t>Please review the policy.</a:t>
            </a:r>
          </a:p>
        </p:txBody>
      </p:sp>
      <p:pic>
        <p:nvPicPr>
          <p:cNvPr id="10" name="Picture 9"/>
          <p:cNvPicPr>
            <a:picLocks noChangeAspect="1"/>
          </p:cNvPicPr>
          <p:nvPr/>
        </p:nvPicPr>
        <p:blipFill>
          <a:blip r:embed="rId2"/>
          <a:stretch>
            <a:fillRect/>
          </a:stretch>
        </p:blipFill>
        <p:spPr>
          <a:xfrm>
            <a:off x="448888" y="972589"/>
            <a:ext cx="11330246" cy="585267"/>
          </a:xfrm>
          <a:prstGeom prst="rect">
            <a:avLst/>
          </a:prstGeom>
        </p:spPr>
      </p:pic>
      <p:sp>
        <p:nvSpPr>
          <p:cNvPr id="11" name="TextBox 10"/>
          <p:cNvSpPr txBox="1"/>
          <p:nvPr/>
        </p:nvSpPr>
        <p:spPr>
          <a:xfrm>
            <a:off x="637421" y="1067144"/>
            <a:ext cx="10953177" cy="461665"/>
          </a:xfrm>
          <a:prstGeom prst="rect">
            <a:avLst/>
          </a:prstGeom>
          <a:noFill/>
        </p:spPr>
        <p:txBody>
          <a:bodyPr wrap="square" rtlCol="0">
            <a:spAutoFit/>
          </a:bodyPr>
          <a:lstStyle/>
          <a:p>
            <a:r>
              <a:rPr lang="en-US" sz="2000" dirty="0">
                <a:solidFill>
                  <a:srgbClr val="E05929"/>
                </a:solidFill>
              </a:rPr>
              <a:t>You are now able to view the </a:t>
            </a:r>
            <a:r>
              <a:rPr lang="en-US" sz="2400" b="1" dirty="0">
                <a:solidFill>
                  <a:srgbClr val="E05929"/>
                </a:solidFill>
              </a:rPr>
              <a:t>last 7 days of MEWS scores</a:t>
            </a:r>
            <a:r>
              <a:rPr lang="en-US" sz="2000" dirty="0">
                <a:solidFill>
                  <a:srgbClr val="E05929"/>
                </a:solidFill>
              </a:rPr>
              <a:t> from the status board!</a:t>
            </a:r>
          </a:p>
        </p:txBody>
      </p:sp>
      <p:cxnSp>
        <p:nvCxnSpPr>
          <p:cNvPr id="14" name="Straight Connector 13"/>
          <p:cNvCxnSpPr/>
          <p:nvPr/>
        </p:nvCxnSpPr>
        <p:spPr>
          <a:xfrm>
            <a:off x="448886" y="851666"/>
            <a:ext cx="11330248" cy="0"/>
          </a:xfrm>
          <a:prstGeom prst="line">
            <a:avLst/>
          </a:prstGeom>
          <a:ln>
            <a:solidFill>
              <a:srgbClr val="03173E"/>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82354" y="98355"/>
            <a:ext cx="2168105" cy="712736"/>
          </a:xfrm>
          <a:prstGeom prst="rect">
            <a:avLst/>
          </a:prstGeom>
        </p:spPr>
      </p:pic>
      <p:pic>
        <p:nvPicPr>
          <p:cNvPr id="3" name="Picture 2">
            <a:extLst>
              <a:ext uri="{FF2B5EF4-FFF2-40B4-BE49-F238E27FC236}">
                <a16:creationId xmlns:a16="http://schemas.microsoft.com/office/drawing/2014/main" id="{D3FF5483-41D8-4694-A7FB-70F31ECB12CD}"/>
              </a:ext>
            </a:extLst>
          </p:cNvPr>
          <p:cNvPicPr>
            <a:picLocks noChangeAspect="1"/>
          </p:cNvPicPr>
          <p:nvPr/>
        </p:nvPicPr>
        <p:blipFill>
          <a:blip r:embed="rId4"/>
          <a:stretch>
            <a:fillRect/>
          </a:stretch>
        </p:blipFill>
        <p:spPr>
          <a:xfrm>
            <a:off x="1942802" y="1802443"/>
            <a:ext cx="6557555" cy="2592256"/>
          </a:xfrm>
          <a:prstGeom prst="rect">
            <a:avLst/>
          </a:prstGeom>
        </p:spPr>
      </p:pic>
    </p:spTree>
    <p:extLst>
      <p:ext uri="{BB962C8B-B14F-4D97-AF65-F5344CB8AC3E}">
        <p14:creationId xmlns:p14="http://schemas.microsoft.com/office/powerpoint/2010/main" val="609110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60D22-A85B-4C5B-AAA1-CC3D8A2F338E}"/>
              </a:ext>
            </a:extLst>
          </p:cNvPr>
          <p:cNvSpPr>
            <a:spLocks noGrp="1"/>
          </p:cNvSpPr>
          <p:nvPr>
            <p:ph type="title"/>
          </p:nvPr>
        </p:nvSpPr>
        <p:spPr>
          <a:xfrm>
            <a:off x="696685" y="201254"/>
            <a:ext cx="10515600" cy="972231"/>
          </a:xfrm>
        </p:spPr>
        <p:txBody>
          <a:bodyPr/>
          <a:lstStyle/>
          <a:p>
            <a:r>
              <a:rPr lang="en-US" b="1" dirty="0">
                <a:solidFill>
                  <a:srgbClr val="03173E"/>
                </a:solidFill>
                <a:latin typeface="+mn-lt"/>
              </a:rPr>
              <a:t>Modified Early Warning System (MEWS)</a:t>
            </a:r>
            <a:endParaRPr lang="en-US" dirty="0">
              <a:solidFill>
                <a:srgbClr val="03173E"/>
              </a:solidFill>
              <a:latin typeface="+mn-lt"/>
            </a:endParaRPr>
          </a:p>
        </p:txBody>
      </p:sp>
      <p:sp>
        <p:nvSpPr>
          <p:cNvPr id="5" name="Rectangle 4">
            <a:extLst>
              <a:ext uri="{FF2B5EF4-FFF2-40B4-BE49-F238E27FC236}">
                <a16:creationId xmlns:a16="http://schemas.microsoft.com/office/drawing/2014/main" id="{D1E27599-6834-41D3-8102-3551A40563CB}"/>
              </a:ext>
            </a:extLst>
          </p:cNvPr>
          <p:cNvSpPr/>
          <p:nvPr/>
        </p:nvSpPr>
        <p:spPr>
          <a:xfrm>
            <a:off x="398416" y="985365"/>
            <a:ext cx="11112137" cy="4104713"/>
          </a:xfrm>
          <a:prstGeom prst="rect">
            <a:avLst/>
          </a:prstGeom>
        </p:spPr>
        <p:txBody>
          <a:bodyPr wrap="square">
            <a:spAutoFit/>
          </a:bodyPr>
          <a:lstStyle/>
          <a:p>
            <a:pPr marL="353695" marR="0" indent="-285750">
              <a:lnSpc>
                <a:spcPts val="1435"/>
              </a:lnSpc>
              <a:spcBef>
                <a:spcPts val="0"/>
              </a:spcBef>
              <a:spcAft>
                <a:spcPts val="0"/>
              </a:spcAft>
              <a:buFont typeface="Arial" panose="020B0604020202020204" pitchFamily="34" charset="0"/>
              <a:buChar char="•"/>
            </a:pPr>
            <a:r>
              <a:rPr lang="en-US" spc="-10" dirty="0">
                <a:solidFill>
                  <a:srgbClr val="001641"/>
                </a:solidFill>
                <a:latin typeface="Calibri" panose="020F0502020204030204" pitchFamily="34" charset="0"/>
                <a:ea typeface="Calibri Light" panose="020F0302020204030204" pitchFamily="34" charset="0"/>
                <a:cs typeface="Calibri" panose="020F0502020204030204" pitchFamily="34" charset="0"/>
              </a:rPr>
              <a:t>Purpose is to</a:t>
            </a:r>
            <a:r>
              <a:rPr lang="en-US" spc="-10" dirty="0">
                <a:latin typeface="Calibri" panose="020F0502020204030204" pitchFamily="34" charset="0"/>
                <a:ea typeface="Calibri Light" panose="020F0302020204030204" pitchFamily="34" charset="0"/>
                <a:cs typeface="Calibri" panose="020F0502020204030204" pitchFamily="34" charset="0"/>
              </a:rPr>
              <a:t> i</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dentify</a:t>
            </a:r>
            <a:r>
              <a:rPr lang="en-US" spc="-4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early</a:t>
            </a:r>
            <a:r>
              <a:rPr lang="en-US" spc="-4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warning</a:t>
            </a:r>
            <a:r>
              <a:rPr lang="en-US" spc="-4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signs</a:t>
            </a:r>
            <a:r>
              <a:rPr lang="en-US" spc="-4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of</a:t>
            </a:r>
            <a:r>
              <a:rPr lang="en-US" spc="-4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potential</a:t>
            </a:r>
            <a:r>
              <a:rPr lang="en-US" spc="-4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patient</a:t>
            </a:r>
            <a:r>
              <a:rPr lang="en-US" spc="-4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deterioration.</a:t>
            </a:r>
          </a:p>
          <a:p>
            <a:pPr marL="67945" marR="0">
              <a:lnSpc>
                <a:spcPts val="1435"/>
              </a:lnSpc>
              <a:spcBef>
                <a:spcPts val="0"/>
              </a:spcBef>
              <a:spcAft>
                <a:spcPts val="0"/>
              </a:spcAft>
            </a:pPr>
            <a:endParaRPr lang="en-US" dirty="0">
              <a:latin typeface="Calibri" panose="020F0502020204030204" pitchFamily="34" charset="0"/>
              <a:ea typeface="Calibri Light" panose="020F0302020204030204" pitchFamily="34" charset="0"/>
              <a:cs typeface="Calibri" panose="020F0502020204030204" pitchFamily="34" charset="0"/>
            </a:endParaRPr>
          </a:p>
          <a:p>
            <a:pPr marL="353695" marR="100330" indent="-285750">
              <a:spcBef>
                <a:spcPts val="0"/>
              </a:spcBef>
              <a:spcAft>
                <a:spcPts val="0"/>
              </a:spcAft>
              <a:buFont typeface="Arial" panose="020B0604020202020204" pitchFamily="34" charset="0"/>
              <a:buChar char="•"/>
            </a:pPr>
            <a:r>
              <a:rPr lang="en-US" b="1" dirty="0">
                <a:solidFill>
                  <a:srgbClr val="001641"/>
                </a:solidFill>
                <a:latin typeface="Calibri" panose="020F0502020204030204" pitchFamily="34" charset="0"/>
                <a:ea typeface="Calibri Light" panose="020F0302020204030204" pitchFamily="34" charset="0"/>
                <a:cs typeface="Calibri" panose="020F0502020204030204" pitchFamily="34" charset="0"/>
              </a:rPr>
              <a:t>MEWS</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score</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is</a:t>
            </a:r>
            <a:r>
              <a:rPr lang="en-US" spc="-6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based</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on</a:t>
            </a:r>
            <a:r>
              <a:rPr lang="en-US" spc="-6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heart</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rate,</a:t>
            </a:r>
            <a:r>
              <a:rPr lang="en-US" spc="-6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blood</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pressure,</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respiratory</a:t>
            </a:r>
            <a:r>
              <a:rPr lang="en-US" spc="-6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rate,</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temperature,</a:t>
            </a:r>
            <a:r>
              <a:rPr lang="en-US" spc="-6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and</a:t>
            </a:r>
            <a:r>
              <a:rPr lang="en-US" spc="-7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level</a:t>
            </a:r>
            <a:r>
              <a:rPr lang="en-US" spc="-6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of </a:t>
            </a:r>
            <a:r>
              <a:rPr lang="en-US" spc="-10" dirty="0">
                <a:solidFill>
                  <a:srgbClr val="001641"/>
                </a:solidFill>
                <a:latin typeface="Calibri" panose="020F0502020204030204" pitchFamily="34" charset="0"/>
                <a:ea typeface="Calibri Light" panose="020F0302020204030204" pitchFamily="34" charset="0"/>
                <a:cs typeface="Calibri" panose="020F0502020204030204" pitchFamily="34" charset="0"/>
              </a:rPr>
              <a:t>consciousness.</a:t>
            </a:r>
            <a:r>
              <a:rPr lang="en-US" dirty="0">
                <a:latin typeface="Calibri" panose="020F0502020204030204" pitchFamily="34" charset="0"/>
                <a:ea typeface="Calibri Light" panose="020F0302020204030204" pitchFamily="34" charset="0"/>
                <a:cs typeface="Calibri" panose="020F0502020204030204" pitchFamily="34" charset="0"/>
              </a:rPr>
              <a:t> </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u="sng" spc="-25" dirty="0">
                <a:solidFill>
                  <a:srgbClr val="001641"/>
                </a:solidFill>
                <a:uFill>
                  <a:solidFill>
                    <a:srgbClr val="001641"/>
                  </a:solidFill>
                </a:uFill>
                <a:latin typeface="Calibri" panose="020F0502020204030204" pitchFamily="34" charset="0"/>
                <a:ea typeface="Calibri Light" panose="020F0302020204030204" pitchFamily="34" charset="0"/>
                <a:cs typeface="Calibri" panose="020F0502020204030204" pitchFamily="34" charset="0"/>
              </a:rPr>
              <a:t>A</a:t>
            </a:r>
            <a:r>
              <a:rPr lang="en-US" u="sng" dirty="0">
                <a:solidFill>
                  <a:srgbClr val="001641"/>
                </a:solidFill>
                <a:uFill>
                  <a:solidFill>
                    <a:srgbClr val="001641"/>
                  </a:solidFill>
                </a:uFill>
                <a:latin typeface="Calibri" panose="020F0502020204030204" pitchFamily="34" charset="0"/>
                <a:ea typeface="Calibri Light" panose="020F0302020204030204" pitchFamily="34" charset="0"/>
                <a:cs typeface="Calibri" panose="020F0502020204030204" pitchFamily="34" charset="0"/>
              </a:rPr>
              <a:t>ll</a:t>
            </a:r>
            <a:r>
              <a:rPr lang="en-US" u="sng" spc="-35" dirty="0">
                <a:solidFill>
                  <a:srgbClr val="001641"/>
                </a:solidFill>
                <a:uFill>
                  <a:solidFill>
                    <a:srgbClr val="001641"/>
                  </a:solidFill>
                </a:uFill>
                <a:latin typeface="Calibri" panose="020F0502020204030204" pitchFamily="34" charset="0"/>
                <a:ea typeface="Calibri Light" panose="020F0302020204030204" pitchFamily="34" charset="0"/>
                <a:cs typeface="Calibri" panose="020F0502020204030204" pitchFamily="34" charset="0"/>
              </a:rPr>
              <a:t> </a:t>
            </a:r>
            <a:r>
              <a:rPr lang="en-US" u="sng" dirty="0">
                <a:solidFill>
                  <a:srgbClr val="001641"/>
                </a:solidFill>
                <a:uFill>
                  <a:solidFill>
                    <a:srgbClr val="001641"/>
                  </a:solidFill>
                </a:uFill>
                <a:latin typeface="Calibri" panose="020F0502020204030204" pitchFamily="34" charset="0"/>
                <a:ea typeface="Calibri Light" panose="020F0302020204030204" pitchFamily="34" charset="0"/>
                <a:cs typeface="Calibri" panose="020F0502020204030204" pitchFamily="34" charset="0"/>
              </a:rPr>
              <a:t>5</a:t>
            </a:r>
            <a:r>
              <a:rPr lang="en-US" u="sng" spc="-50" dirty="0">
                <a:solidFill>
                  <a:srgbClr val="001641"/>
                </a:solidFill>
                <a:uFill>
                  <a:solidFill>
                    <a:srgbClr val="001641"/>
                  </a:solidFill>
                </a:uFill>
                <a:latin typeface="Calibri" panose="020F0502020204030204" pitchFamily="34" charset="0"/>
                <a:ea typeface="Calibri Light" panose="020F0302020204030204" pitchFamily="34" charset="0"/>
                <a:cs typeface="Calibri" panose="020F0502020204030204" pitchFamily="34" charset="0"/>
              </a:rPr>
              <a:t> </a:t>
            </a:r>
            <a:r>
              <a:rPr lang="en-US" u="sng" dirty="0">
                <a:solidFill>
                  <a:srgbClr val="001641"/>
                </a:solidFill>
                <a:uFill>
                  <a:solidFill>
                    <a:srgbClr val="001641"/>
                  </a:solidFill>
                </a:uFill>
                <a:latin typeface="Calibri" panose="020F0502020204030204" pitchFamily="34" charset="0"/>
                <a:ea typeface="Calibri Light" panose="020F0302020204030204" pitchFamily="34" charset="0"/>
                <a:cs typeface="Calibri" panose="020F0502020204030204" pitchFamily="34" charset="0"/>
              </a:rPr>
              <a:t>aspects</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must</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be</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documented</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in</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the</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electronic</a:t>
            </a:r>
            <a:r>
              <a:rPr lang="en-US" spc="-1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health</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spc="-10" dirty="0">
                <a:solidFill>
                  <a:srgbClr val="001641"/>
                </a:solidFill>
                <a:latin typeface="Calibri" panose="020F0502020204030204" pitchFamily="34" charset="0"/>
                <a:ea typeface="Calibri Light" panose="020F0302020204030204" pitchFamily="34" charset="0"/>
                <a:cs typeface="Calibri" panose="020F0502020204030204" pitchFamily="34" charset="0"/>
              </a:rPr>
              <a:t>record.</a:t>
            </a:r>
          </a:p>
          <a:p>
            <a:pPr marL="353695" marR="0" indent="-285750">
              <a:lnSpc>
                <a:spcPct val="110000"/>
              </a:lnSpc>
              <a:spcBef>
                <a:spcPts val="1040"/>
              </a:spcBef>
              <a:spcAft>
                <a:spcPts val="0"/>
              </a:spcAft>
              <a:buFont typeface="Arial" panose="020B0604020202020204" pitchFamily="34" charset="0"/>
              <a:buChar char="•"/>
            </a:pPr>
            <a:r>
              <a:rPr lang="en-US" b="1" dirty="0">
                <a:solidFill>
                  <a:srgbClr val="001641"/>
                </a:solidFill>
                <a:latin typeface="Calibri" panose="020F0502020204030204" pitchFamily="34" charset="0"/>
                <a:ea typeface="Calibri Light" panose="020F0302020204030204" pitchFamily="34" charset="0"/>
                <a:cs typeface="Calibri" panose="020F0502020204030204" pitchFamily="34" charset="0"/>
              </a:rPr>
              <a:t>MEWS</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score</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of</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5</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or</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more,</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or</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a</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change</a:t>
            </a:r>
            <a:r>
              <a:rPr lang="en-US" spc="-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of</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2</a:t>
            </a:r>
            <a:r>
              <a:rPr lang="en-US" spc="-1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or</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more</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is</a:t>
            </a:r>
            <a:r>
              <a:rPr lang="en-US" spc="-1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an</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indicator</a:t>
            </a:r>
            <a:r>
              <a:rPr lang="en-US" spc="-2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of</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potential</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clinical</a:t>
            </a:r>
            <a:r>
              <a:rPr lang="en-US" spc="-2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instability</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and requires immediate assessment and documentation.</a:t>
            </a:r>
            <a:endParaRPr lang="en-US" dirty="0">
              <a:latin typeface="Calibri" panose="020F0502020204030204" pitchFamily="34" charset="0"/>
              <a:ea typeface="Calibri Light" panose="020F0302020204030204" pitchFamily="34" charset="0"/>
              <a:cs typeface="Calibri" panose="020F0502020204030204" pitchFamily="34" charset="0"/>
            </a:endParaRPr>
          </a:p>
          <a:p>
            <a:pPr marL="353695" marR="100330" indent="-285750">
              <a:lnSpc>
                <a:spcPct val="110000"/>
              </a:lnSpc>
              <a:spcBef>
                <a:spcPts val="450"/>
              </a:spcBef>
              <a:spcAft>
                <a:spcPts val="0"/>
              </a:spcAft>
              <a:buFont typeface="Arial" panose="020B0604020202020204" pitchFamily="34" charset="0"/>
              <a:buChar char="•"/>
            </a:pP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Interventions</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may</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include</a:t>
            </a:r>
            <a:r>
              <a:rPr lang="en-US" spc="-3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notifying</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the</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physician,</a:t>
            </a:r>
            <a:r>
              <a:rPr lang="en-US" spc="-5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deploying</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a</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rapid</a:t>
            </a:r>
            <a:r>
              <a:rPr lang="en-US"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response,</a:t>
            </a:r>
            <a:r>
              <a:rPr lang="en-US" spc="-4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and/or</a:t>
            </a:r>
            <a:r>
              <a:rPr lang="en-US" spc="-3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transfer</a:t>
            </a:r>
            <a:r>
              <a:rPr lang="en-US" spc="-3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to</a:t>
            </a:r>
            <a:r>
              <a:rPr lang="en-US" spc="-35"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dirty="0">
                <a:solidFill>
                  <a:srgbClr val="001641"/>
                </a:solidFill>
                <a:latin typeface="Calibri" panose="020F0502020204030204" pitchFamily="34" charset="0"/>
                <a:ea typeface="Calibri Light" panose="020F0302020204030204" pitchFamily="34" charset="0"/>
                <a:cs typeface="Calibri" panose="020F0502020204030204" pitchFamily="34" charset="0"/>
              </a:rPr>
              <a:t>higher level of care.</a:t>
            </a:r>
            <a:endParaRPr lang="en-US" dirty="0">
              <a:latin typeface="Calibri" panose="020F0502020204030204" pitchFamily="34" charset="0"/>
              <a:ea typeface="Calibri Light" panose="020F0302020204030204" pitchFamily="34" charset="0"/>
              <a:cs typeface="Calibri" panose="020F0502020204030204" pitchFamily="34" charset="0"/>
            </a:endParaRPr>
          </a:p>
          <a:p>
            <a:pPr marL="67945" marR="0">
              <a:lnSpc>
                <a:spcPts val="1460"/>
              </a:lnSpc>
              <a:spcBef>
                <a:spcPts val="0"/>
              </a:spcBef>
              <a:spcAft>
                <a:spcPts val="0"/>
              </a:spcAft>
            </a:pPr>
            <a:endParaRPr lang="en-US" spc="-10" dirty="0">
              <a:solidFill>
                <a:srgbClr val="001641"/>
              </a:solidFill>
              <a:latin typeface="Calibri" panose="020F0502020204030204" pitchFamily="34" charset="0"/>
              <a:ea typeface="Calibri Light" panose="020F0302020204030204" pitchFamily="34" charset="0"/>
              <a:cs typeface="Calibri" panose="020F0502020204030204" pitchFamily="34" charset="0"/>
            </a:endParaRPr>
          </a:p>
          <a:p>
            <a:pPr marL="67945" marR="0">
              <a:lnSpc>
                <a:spcPts val="1460"/>
              </a:lnSpc>
              <a:spcBef>
                <a:spcPts val="0"/>
              </a:spcBef>
              <a:spcAft>
                <a:spcPts val="0"/>
              </a:spcAft>
            </a:pPr>
            <a:r>
              <a:rPr lang="en-US" b="1" u="sng" spc="-10" dirty="0">
                <a:solidFill>
                  <a:srgbClr val="001641"/>
                </a:solidFill>
                <a:latin typeface="Calibri" panose="020F0502020204030204" pitchFamily="34" charset="0"/>
                <a:ea typeface="Calibri Light" panose="020F0302020204030204" pitchFamily="34" charset="0"/>
                <a:cs typeface="Calibri" panose="020F0502020204030204" pitchFamily="34" charset="0"/>
              </a:rPr>
              <a:t>Nursing</a:t>
            </a:r>
            <a:r>
              <a:rPr lang="en-US" b="1" u="sng" spc="-30" dirty="0">
                <a:solidFill>
                  <a:srgbClr val="001641"/>
                </a:solidFill>
                <a:latin typeface="Calibri" panose="020F0502020204030204" pitchFamily="34" charset="0"/>
                <a:ea typeface="Calibri Light" panose="020F0302020204030204" pitchFamily="34" charset="0"/>
                <a:cs typeface="Calibri" panose="020F0502020204030204" pitchFamily="34" charset="0"/>
              </a:rPr>
              <a:t> </a:t>
            </a:r>
            <a:r>
              <a:rPr lang="en-US" b="1" u="sng" spc="-10" dirty="0">
                <a:solidFill>
                  <a:srgbClr val="001641"/>
                </a:solidFill>
                <a:latin typeface="Calibri" panose="020F0502020204030204" pitchFamily="34" charset="0"/>
                <a:ea typeface="Calibri Light" panose="020F0302020204030204" pitchFamily="34" charset="0"/>
                <a:cs typeface="Calibri" panose="020F0502020204030204" pitchFamily="34" charset="0"/>
              </a:rPr>
              <a:t>Considerations:</a:t>
            </a:r>
            <a:endParaRPr lang="en-US" b="1" u="sng" dirty="0">
              <a:latin typeface="Calibri" panose="020F0502020204030204" pitchFamily="34" charset="0"/>
              <a:ea typeface="Calibri Light" panose="020F0302020204030204" pitchFamily="34" charset="0"/>
              <a:cs typeface="Calibri" panose="020F0502020204030204" pitchFamily="34" charset="0"/>
            </a:endParaRPr>
          </a:p>
          <a:p>
            <a:pPr marL="342900" marR="655955" lvl="0" indent="-342900">
              <a:lnSpc>
                <a:spcPct val="110000"/>
              </a:lnSpc>
              <a:spcBef>
                <a:spcPts val="155"/>
              </a:spcBef>
              <a:spcAft>
                <a:spcPts val="0"/>
              </a:spcAft>
              <a:buClr>
                <a:srgbClr val="001641"/>
              </a:buClr>
              <a:buSzPts val="1200"/>
              <a:buFont typeface="Wingdings" panose="05000000000000000000" pitchFamily="2" charset="2"/>
              <a:buChar char=""/>
              <a:tabLst>
                <a:tab pos="297180" algn="l"/>
                <a:tab pos="297815" algn="l"/>
              </a:tabLst>
            </a:pP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MEWS</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is</a:t>
            </a:r>
            <a:r>
              <a:rPr lang="en-US" sz="1200" spc="-3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a</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tool</a:t>
            </a:r>
            <a:r>
              <a:rPr lang="en-US" sz="1200" spc="-5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for</a:t>
            </a:r>
            <a:r>
              <a:rPr lang="en-US" sz="1200" spc="-4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early</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identification,</a:t>
            </a:r>
            <a:r>
              <a:rPr lang="en-US" sz="1200" spc="-4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intervention,</a:t>
            </a:r>
            <a:r>
              <a:rPr lang="en-US" sz="1200" spc="-4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and</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stabilization</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for</a:t>
            </a:r>
            <a:r>
              <a:rPr lang="en-US" sz="1200" spc="-4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patient</a:t>
            </a:r>
            <a:r>
              <a:rPr lang="en-US" sz="1200" spc="-3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experiencing unexpected deterioration</a:t>
            </a:r>
            <a:endParaRPr lang="en-US" sz="1200" dirty="0">
              <a:latin typeface="Calibri" panose="020F0502020204030204" pitchFamily="34" charset="0"/>
              <a:ea typeface="Wingdings" panose="05000000000000000000" pitchFamily="2" charset="2"/>
              <a:cs typeface="Calibri" panose="020F0502020204030204" pitchFamily="34" charset="0"/>
            </a:endParaRPr>
          </a:p>
          <a:p>
            <a:pPr marL="342900" marR="0" lvl="0" indent="-342900">
              <a:lnSpc>
                <a:spcPts val="1460"/>
              </a:lnSpc>
              <a:spcBef>
                <a:spcPts val="0"/>
              </a:spcBef>
              <a:spcAft>
                <a:spcPts val="0"/>
              </a:spcAft>
              <a:buClr>
                <a:srgbClr val="001641"/>
              </a:buClr>
              <a:buSzPts val="1200"/>
              <a:buFont typeface="Wingdings" panose="05000000000000000000" pitchFamily="2" charset="2"/>
              <a:buChar char=""/>
              <a:tabLst>
                <a:tab pos="297180" algn="l"/>
                <a:tab pos="297815" algn="l"/>
              </a:tabLst>
            </a:pP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MEWS</a:t>
            </a:r>
            <a:r>
              <a:rPr lang="en-US" sz="1200" spc="-1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is</a:t>
            </a:r>
            <a:r>
              <a:rPr lang="en-US" sz="1200" spc="-1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not</a:t>
            </a:r>
            <a:r>
              <a:rPr lang="en-US" sz="1200" spc="-1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a</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replacement</a:t>
            </a:r>
            <a:r>
              <a:rPr lang="en-US" sz="1200" spc="-1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for</a:t>
            </a:r>
            <a:r>
              <a:rPr lang="en-US" sz="1200" spc="-1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good</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clinical</a:t>
            </a:r>
            <a:r>
              <a:rPr lang="en-US" sz="1200" spc="-10" dirty="0">
                <a:solidFill>
                  <a:srgbClr val="001641"/>
                </a:solidFill>
                <a:latin typeface="Calibri" panose="020F0502020204030204" pitchFamily="34" charset="0"/>
                <a:ea typeface="Wingdings" panose="05000000000000000000" pitchFamily="2" charset="2"/>
                <a:cs typeface="Calibri" panose="020F0502020204030204" pitchFamily="34" charset="0"/>
              </a:rPr>
              <a:t> judgement</a:t>
            </a:r>
            <a:endParaRPr lang="en-US" sz="1200" dirty="0">
              <a:latin typeface="Calibri" panose="020F0502020204030204" pitchFamily="34" charset="0"/>
              <a:ea typeface="Wingdings" panose="05000000000000000000" pitchFamily="2" charset="2"/>
              <a:cs typeface="Calibri" panose="020F0502020204030204" pitchFamily="34" charset="0"/>
            </a:endParaRPr>
          </a:p>
          <a:p>
            <a:pPr marL="342900" marR="0" lvl="0" indent="-342900">
              <a:spcBef>
                <a:spcPts val="155"/>
              </a:spcBef>
              <a:spcAft>
                <a:spcPts val="0"/>
              </a:spcAft>
              <a:buClr>
                <a:srgbClr val="001641"/>
              </a:buClr>
              <a:buSzPts val="1200"/>
              <a:buFont typeface="Wingdings" panose="05000000000000000000" pitchFamily="2" charset="2"/>
              <a:buChar char=""/>
              <a:tabLst>
                <a:tab pos="297180" algn="l"/>
                <a:tab pos="297815" algn="l"/>
              </a:tabLst>
            </a:pP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If</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the</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MEWS</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score</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indicates</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potential</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instability,</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assess</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the</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spc="-10" dirty="0">
                <a:solidFill>
                  <a:srgbClr val="001641"/>
                </a:solidFill>
                <a:latin typeface="Calibri" panose="020F0502020204030204" pitchFamily="34" charset="0"/>
                <a:ea typeface="Wingdings" panose="05000000000000000000" pitchFamily="2" charset="2"/>
                <a:cs typeface="Calibri" panose="020F0502020204030204" pitchFamily="34" charset="0"/>
              </a:rPr>
              <a:t>patient</a:t>
            </a:r>
            <a:endParaRPr lang="en-US" sz="1200" dirty="0">
              <a:latin typeface="Calibri" panose="020F0502020204030204" pitchFamily="34" charset="0"/>
              <a:ea typeface="Wingdings" panose="05000000000000000000" pitchFamily="2" charset="2"/>
              <a:cs typeface="Calibri" panose="020F0502020204030204" pitchFamily="34" charset="0"/>
            </a:endParaRPr>
          </a:p>
          <a:p>
            <a:pPr marL="342900" marR="0" lvl="0" indent="-342900">
              <a:spcBef>
                <a:spcPts val="145"/>
              </a:spcBef>
              <a:spcAft>
                <a:spcPts val="0"/>
              </a:spcAft>
              <a:buClr>
                <a:srgbClr val="001641"/>
              </a:buClr>
              <a:buSzPts val="1200"/>
              <a:buFont typeface="Wingdings" panose="05000000000000000000" pitchFamily="2" charset="2"/>
              <a:buChar char=""/>
              <a:tabLst>
                <a:tab pos="297180" algn="l"/>
                <a:tab pos="297815" algn="l"/>
              </a:tabLst>
            </a:pP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RNs</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are</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responsible</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for</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monitoring</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changes</a:t>
            </a:r>
            <a:r>
              <a:rPr lang="en-US" sz="1200" spc="-1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in</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MEWS</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score</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when</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vital</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signs</a:t>
            </a:r>
            <a:r>
              <a:rPr lang="en-US" sz="1200" spc="-1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are</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spc="-10" dirty="0">
                <a:solidFill>
                  <a:srgbClr val="001641"/>
                </a:solidFill>
                <a:latin typeface="Calibri" panose="020F0502020204030204" pitchFamily="34" charset="0"/>
                <a:ea typeface="Wingdings" panose="05000000000000000000" pitchFamily="2" charset="2"/>
                <a:cs typeface="Calibri" panose="020F0502020204030204" pitchFamily="34" charset="0"/>
              </a:rPr>
              <a:t>assessed</a:t>
            </a:r>
            <a:endParaRPr lang="en-US" sz="1200" dirty="0">
              <a:latin typeface="Calibri" panose="020F0502020204030204" pitchFamily="34" charset="0"/>
              <a:ea typeface="Wingdings" panose="05000000000000000000" pitchFamily="2" charset="2"/>
              <a:cs typeface="Calibri" panose="020F0502020204030204" pitchFamily="34" charset="0"/>
            </a:endParaRPr>
          </a:p>
          <a:p>
            <a:pPr marL="342900" marR="0" lvl="0" indent="-342900">
              <a:spcBef>
                <a:spcPts val="140"/>
              </a:spcBef>
              <a:spcAft>
                <a:spcPts val="0"/>
              </a:spcAft>
              <a:buClr>
                <a:srgbClr val="001641"/>
              </a:buClr>
              <a:buSzPts val="1200"/>
              <a:buFont typeface="Wingdings" panose="05000000000000000000" pitchFamily="2" charset="2"/>
              <a:buChar char=""/>
              <a:tabLst>
                <a:tab pos="297180" algn="l"/>
                <a:tab pos="297815" algn="l"/>
              </a:tabLst>
            </a:pP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CNAs</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are</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responsible</a:t>
            </a:r>
            <a:r>
              <a:rPr lang="en-US" sz="1200" spc="-3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for</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communicating</a:t>
            </a:r>
            <a:r>
              <a:rPr lang="en-US" sz="1200" spc="-3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changes</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in</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MEWS</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score</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to</a:t>
            </a:r>
            <a:r>
              <a:rPr lang="en-US" sz="1200" spc="-4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the</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patient’s</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dirty="0">
                <a:solidFill>
                  <a:srgbClr val="001641"/>
                </a:solidFill>
                <a:latin typeface="Calibri" panose="020F0502020204030204" pitchFamily="34" charset="0"/>
                <a:ea typeface="Wingdings" panose="05000000000000000000" pitchFamily="2" charset="2"/>
                <a:cs typeface="Calibri" panose="020F0502020204030204" pitchFamily="34" charset="0"/>
              </a:rPr>
              <a:t>primary</a:t>
            </a:r>
            <a:r>
              <a:rPr lang="en-US" sz="1200" spc="-20" dirty="0">
                <a:solidFill>
                  <a:srgbClr val="001641"/>
                </a:solidFill>
                <a:latin typeface="Calibri" panose="020F0502020204030204" pitchFamily="34" charset="0"/>
                <a:ea typeface="Wingdings" panose="05000000000000000000" pitchFamily="2" charset="2"/>
                <a:cs typeface="Calibri" panose="020F0502020204030204" pitchFamily="34" charset="0"/>
              </a:rPr>
              <a:t> </a:t>
            </a:r>
            <a:r>
              <a:rPr lang="en-US" sz="1200" spc="-25" dirty="0">
                <a:solidFill>
                  <a:srgbClr val="001641"/>
                </a:solidFill>
                <a:latin typeface="Calibri" panose="020F0502020204030204" pitchFamily="34" charset="0"/>
                <a:ea typeface="Wingdings" panose="05000000000000000000" pitchFamily="2" charset="2"/>
                <a:cs typeface="Calibri" panose="020F0502020204030204" pitchFamily="34" charset="0"/>
              </a:rPr>
              <a:t>RN</a:t>
            </a:r>
            <a:endParaRPr lang="en-US" sz="1200" dirty="0">
              <a:latin typeface="Calibri" panose="020F0502020204030204" pitchFamily="34" charset="0"/>
              <a:ea typeface="Wingdings" panose="05000000000000000000" pitchFamily="2" charset="2"/>
              <a:cs typeface="Calibri" panose="020F0502020204030204" pitchFamily="34" charset="0"/>
            </a:endParaRPr>
          </a:p>
          <a:p>
            <a:pPr marL="67945" marR="0">
              <a:spcBef>
                <a:spcPts val="0"/>
              </a:spcBef>
              <a:spcAft>
                <a:spcPts val="0"/>
              </a:spcAft>
            </a:pPr>
            <a:endParaRPr lang="en-US" dirty="0">
              <a:latin typeface="Calibri Light" panose="020F0302020204030204" pitchFamily="34" charset="0"/>
              <a:ea typeface="Calibri Light" panose="020F0302020204030204" pitchFamily="34" charset="0"/>
            </a:endParaRPr>
          </a:p>
        </p:txBody>
      </p:sp>
      <p:graphicFrame>
        <p:nvGraphicFramePr>
          <p:cNvPr id="11" name="Table 10">
            <a:extLst>
              <a:ext uri="{FF2B5EF4-FFF2-40B4-BE49-F238E27FC236}">
                <a16:creationId xmlns:a16="http://schemas.microsoft.com/office/drawing/2014/main" id="{282852EE-6ED0-40A3-9575-EBDBA69539A4}"/>
              </a:ext>
            </a:extLst>
          </p:cNvPr>
          <p:cNvGraphicFramePr>
            <a:graphicFrameLocks noGrp="1"/>
          </p:cNvGraphicFramePr>
          <p:nvPr>
            <p:extLst>
              <p:ext uri="{D42A27DB-BD31-4B8C-83A1-F6EECF244321}">
                <p14:modId xmlns:p14="http://schemas.microsoft.com/office/powerpoint/2010/main" val="1076434862"/>
              </p:ext>
            </p:extLst>
          </p:nvPr>
        </p:nvGraphicFramePr>
        <p:xfrm>
          <a:off x="6777316" y="3973972"/>
          <a:ext cx="5311590" cy="2232211"/>
        </p:xfrm>
        <a:graphic>
          <a:graphicData uri="http://schemas.openxmlformats.org/drawingml/2006/table">
            <a:tbl>
              <a:tblPr firstRow="1" firstCol="1" bandRow="1">
                <a:tableStyleId>{5C22544A-7EE6-4342-B048-85BDC9FD1C3A}</a:tableStyleId>
              </a:tblPr>
              <a:tblGrid>
                <a:gridCol w="1013060">
                  <a:extLst>
                    <a:ext uri="{9D8B030D-6E8A-4147-A177-3AD203B41FA5}">
                      <a16:colId xmlns:a16="http://schemas.microsoft.com/office/drawing/2014/main" val="1489894000"/>
                    </a:ext>
                  </a:extLst>
                </a:gridCol>
                <a:gridCol w="559646">
                  <a:extLst>
                    <a:ext uri="{9D8B030D-6E8A-4147-A177-3AD203B41FA5}">
                      <a16:colId xmlns:a16="http://schemas.microsoft.com/office/drawing/2014/main" val="391783780"/>
                    </a:ext>
                  </a:extLst>
                </a:gridCol>
                <a:gridCol w="533533">
                  <a:extLst>
                    <a:ext uri="{9D8B030D-6E8A-4147-A177-3AD203B41FA5}">
                      <a16:colId xmlns:a16="http://schemas.microsoft.com/office/drawing/2014/main" val="2929602547"/>
                    </a:ext>
                  </a:extLst>
                </a:gridCol>
                <a:gridCol w="587539">
                  <a:extLst>
                    <a:ext uri="{9D8B030D-6E8A-4147-A177-3AD203B41FA5}">
                      <a16:colId xmlns:a16="http://schemas.microsoft.com/office/drawing/2014/main" val="706633099"/>
                    </a:ext>
                  </a:extLst>
                </a:gridCol>
                <a:gridCol w="588726">
                  <a:extLst>
                    <a:ext uri="{9D8B030D-6E8A-4147-A177-3AD203B41FA5}">
                      <a16:colId xmlns:a16="http://schemas.microsoft.com/office/drawing/2014/main" val="1835614665"/>
                    </a:ext>
                  </a:extLst>
                </a:gridCol>
                <a:gridCol w="587539">
                  <a:extLst>
                    <a:ext uri="{9D8B030D-6E8A-4147-A177-3AD203B41FA5}">
                      <a16:colId xmlns:a16="http://schemas.microsoft.com/office/drawing/2014/main" val="3557197339"/>
                    </a:ext>
                  </a:extLst>
                </a:gridCol>
                <a:gridCol w="587539">
                  <a:extLst>
                    <a:ext uri="{9D8B030D-6E8A-4147-A177-3AD203B41FA5}">
                      <a16:colId xmlns:a16="http://schemas.microsoft.com/office/drawing/2014/main" val="3702341096"/>
                    </a:ext>
                  </a:extLst>
                </a:gridCol>
                <a:gridCol w="854008">
                  <a:extLst>
                    <a:ext uri="{9D8B030D-6E8A-4147-A177-3AD203B41FA5}">
                      <a16:colId xmlns:a16="http://schemas.microsoft.com/office/drawing/2014/main" val="527874578"/>
                    </a:ext>
                  </a:extLst>
                </a:gridCol>
              </a:tblGrid>
              <a:tr h="212308">
                <a:tc>
                  <a:txBody>
                    <a:bodyPr/>
                    <a:lstStyle/>
                    <a:p>
                      <a:pPr marL="2540" marR="0" algn="l">
                        <a:lnSpc>
                          <a:spcPct val="107000"/>
                        </a:lnSpc>
                        <a:spcBef>
                          <a:spcPts val="0"/>
                        </a:spcBef>
                        <a:spcAft>
                          <a:spcPts val="0"/>
                        </a:spcAft>
                      </a:pPr>
                      <a:r>
                        <a:rPr lang="en-US" sz="1000">
                          <a:effectLst/>
                        </a:rPr>
                        <a:t>Components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33655" algn="ctr">
                        <a:lnSpc>
                          <a:spcPct val="107000"/>
                        </a:lnSpc>
                        <a:spcBef>
                          <a:spcPts val="0"/>
                        </a:spcBef>
                        <a:spcAft>
                          <a:spcPts val="0"/>
                        </a:spcAft>
                      </a:pPr>
                      <a:r>
                        <a:rPr lang="en-US" sz="1000">
                          <a:effectLst/>
                        </a:rPr>
                        <a:t>3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28575" algn="ctr">
                        <a:lnSpc>
                          <a:spcPct val="107000"/>
                        </a:lnSpc>
                        <a:spcBef>
                          <a:spcPts val="0"/>
                        </a:spcBef>
                        <a:spcAft>
                          <a:spcPts val="0"/>
                        </a:spcAft>
                      </a:pPr>
                      <a:r>
                        <a:rPr lang="en-US" sz="1000">
                          <a:effectLst/>
                        </a:rPr>
                        <a:t>2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26670" algn="ctr">
                        <a:lnSpc>
                          <a:spcPct val="107000"/>
                        </a:lnSpc>
                        <a:spcBef>
                          <a:spcPts val="0"/>
                        </a:spcBef>
                        <a:spcAft>
                          <a:spcPts val="0"/>
                        </a:spcAft>
                      </a:pPr>
                      <a:r>
                        <a:rPr lang="en-US" sz="1000">
                          <a:effectLst/>
                        </a:rPr>
                        <a:t>1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29210" algn="ctr">
                        <a:lnSpc>
                          <a:spcPct val="107000"/>
                        </a:lnSpc>
                        <a:spcBef>
                          <a:spcPts val="0"/>
                        </a:spcBef>
                        <a:spcAft>
                          <a:spcPts val="0"/>
                        </a:spcAft>
                      </a:pPr>
                      <a:r>
                        <a:rPr lang="en-US" sz="1000">
                          <a:effectLst/>
                        </a:rPr>
                        <a:t>0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28575" algn="ctr">
                        <a:lnSpc>
                          <a:spcPct val="107000"/>
                        </a:lnSpc>
                        <a:spcBef>
                          <a:spcPts val="0"/>
                        </a:spcBef>
                        <a:spcAft>
                          <a:spcPts val="0"/>
                        </a:spcAft>
                      </a:pPr>
                      <a:r>
                        <a:rPr lang="en-US" sz="1000">
                          <a:effectLst/>
                        </a:rPr>
                        <a:t>1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29845" algn="ctr">
                        <a:lnSpc>
                          <a:spcPct val="107000"/>
                        </a:lnSpc>
                        <a:spcBef>
                          <a:spcPts val="0"/>
                        </a:spcBef>
                        <a:spcAft>
                          <a:spcPts val="0"/>
                        </a:spcAft>
                      </a:pPr>
                      <a:r>
                        <a:rPr lang="en-US" sz="1000">
                          <a:effectLst/>
                        </a:rPr>
                        <a:t>2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26670" algn="ctr">
                        <a:lnSpc>
                          <a:spcPct val="107000"/>
                        </a:lnSpc>
                        <a:spcBef>
                          <a:spcPts val="0"/>
                        </a:spcBef>
                        <a:spcAft>
                          <a:spcPts val="0"/>
                        </a:spcAft>
                      </a:pPr>
                      <a:r>
                        <a:rPr lang="en-US" sz="1000">
                          <a:effectLst/>
                        </a:rPr>
                        <a:t>3 </a:t>
                      </a:r>
                      <a:endParaRPr lang="en-US" sz="1200">
                        <a:effectLst/>
                        <a:latin typeface="Times New Roman" panose="02020603050405020304" pitchFamily="18" charset="0"/>
                        <a:ea typeface="Times New Roman" panose="02020603050405020304" pitchFamily="18" charset="0"/>
                      </a:endParaRPr>
                    </a:p>
                  </a:txBody>
                  <a:tcPr marL="66040" marR="37465" marT="27940" marB="0"/>
                </a:tc>
                <a:extLst>
                  <a:ext uri="{0D108BD9-81ED-4DB2-BD59-A6C34878D82A}">
                    <a16:rowId xmlns:a16="http://schemas.microsoft.com/office/drawing/2014/main" val="3020125318"/>
                  </a:ext>
                </a:extLst>
              </a:tr>
              <a:tr h="599854">
                <a:tc>
                  <a:txBody>
                    <a:bodyPr/>
                    <a:lstStyle/>
                    <a:p>
                      <a:pPr marL="2540" marR="0" algn="l">
                        <a:lnSpc>
                          <a:spcPct val="107000"/>
                        </a:lnSpc>
                        <a:spcBef>
                          <a:spcPts val="0"/>
                        </a:spcBef>
                        <a:spcAft>
                          <a:spcPts val="0"/>
                        </a:spcAft>
                      </a:pPr>
                      <a:r>
                        <a:rPr lang="en-US" sz="1000">
                          <a:effectLst/>
                        </a:rPr>
                        <a:t>Systolic Blood </a:t>
                      </a:r>
                      <a:endParaRPr lang="en-US" sz="1200">
                        <a:effectLst/>
                      </a:endParaRPr>
                    </a:p>
                    <a:p>
                      <a:pPr marL="2540" marR="0" algn="l">
                        <a:lnSpc>
                          <a:spcPct val="107000"/>
                        </a:lnSpc>
                        <a:spcBef>
                          <a:spcPts val="0"/>
                        </a:spcBef>
                        <a:spcAft>
                          <a:spcPts val="0"/>
                        </a:spcAft>
                      </a:pPr>
                      <a:r>
                        <a:rPr lang="en-US" sz="1000">
                          <a:effectLst/>
                        </a:rPr>
                        <a:t>Pressure </a:t>
                      </a:r>
                      <a:endParaRPr lang="en-US" sz="1200">
                        <a:effectLst/>
                      </a:endParaRPr>
                    </a:p>
                    <a:p>
                      <a:pPr marL="2540" marR="0" algn="l">
                        <a:lnSpc>
                          <a:spcPct val="107000"/>
                        </a:lnSpc>
                        <a:spcBef>
                          <a:spcPts val="0"/>
                        </a:spcBef>
                        <a:spcAft>
                          <a:spcPts val="0"/>
                        </a:spcAft>
                      </a:pPr>
                      <a:r>
                        <a:rPr lang="en-US" sz="1000">
                          <a:effectLst/>
                        </a:rPr>
                        <a:t>(mmHg)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0" algn="l">
                        <a:lnSpc>
                          <a:spcPct val="107000"/>
                        </a:lnSpc>
                        <a:spcBef>
                          <a:spcPts val="0"/>
                        </a:spcBef>
                        <a:spcAft>
                          <a:spcPts val="0"/>
                        </a:spcAft>
                      </a:pPr>
                      <a:r>
                        <a:rPr lang="en-US" sz="1000">
                          <a:effectLst/>
                          <a:highlight>
                            <a:srgbClr val="FFFF00"/>
                          </a:highlight>
                        </a:rPr>
                        <a:t>&lt;70 </a:t>
                      </a:r>
                      <a:endParaRPr lang="en-US" sz="120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highlight>
                            <a:srgbClr val="FFFF00"/>
                          </a:highlight>
                        </a:rPr>
                        <a:t>71-80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3175" marR="0" algn="l">
                        <a:lnSpc>
                          <a:spcPct val="107000"/>
                        </a:lnSpc>
                        <a:spcBef>
                          <a:spcPts val="0"/>
                        </a:spcBef>
                        <a:spcAft>
                          <a:spcPts val="0"/>
                        </a:spcAft>
                      </a:pPr>
                      <a:r>
                        <a:rPr lang="en-US" sz="1000">
                          <a:effectLst/>
                        </a:rPr>
                        <a:t>81-100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101-199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rPr>
                        <a:t> </a:t>
                      </a:r>
                      <a:endParaRPr lang="en-US" sz="1200" dirty="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1270" marR="0" algn="l">
                        <a:lnSpc>
                          <a:spcPct val="107000"/>
                        </a:lnSpc>
                        <a:spcBef>
                          <a:spcPts val="0"/>
                        </a:spcBef>
                        <a:spcAft>
                          <a:spcPts val="0"/>
                        </a:spcAft>
                      </a:pPr>
                      <a:r>
                        <a:rPr lang="en-US" sz="1000" dirty="0">
                          <a:effectLst/>
                          <a:highlight>
                            <a:srgbClr val="FFFF00"/>
                          </a:highlight>
                        </a:rPr>
                        <a:t>≥200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extLst>
                  <a:ext uri="{0D108BD9-81ED-4DB2-BD59-A6C34878D82A}">
                    <a16:rowId xmlns:a16="http://schemas.microsoft.com/office/drawing/2014/main" val="2177346584"/>
                  </a:ext>
                </a:extLst>
              </a:tr>
              <a:tr h="402359">
                <a:tc>
                  <a:txBody>
                    <a:bodyPr/>
                    <a:lstStyle/>
                    <a:p>
                      <a:pPr marL="2540" marR="0" algn="l">
                        <a:lnSpc>
                          <a:spcPct val="107000"/>
                        </a:lnSpc>
                        <a:spcBef>
                          <a:spcPts val="0"/>
                        </a:spcBef>
                        <a:spcAft>
                          <a:spcPts val="0"/>
                        </a:spcAft>
                      </a:pPr>
                      <a:r>
                        <a:rPr lang="en-US" sz="1000">
                          <a:effectLst/>
                        </a:rPr>
                        <a:t>Pulse Rate (HR) (bpm)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highlight>
                            <a:srgbClr val="FFFF00"/>
                          </a:highlight>
                        </a:rPr>
                        <a:t>&lt;40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3175" marR="0" algn="l">
                        <a:lnSpc>
                          <a:spcPct val="107000"/>
                        </a:lnSpc>
                        <a:spcBef>
                          <a:spcPts val="0"/>
                        </a:spcBef>
                        <a:spcAft>
                          <a:spcPts val="0"/>
                        </a:spcAft>
                      </a:pPr>
                      <a:r>
                        <a:rPr lang="en-US" sz="1000">
                          <a:effectLst/>
                        </a:rPr>
                        <a:t>41-50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51-100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101-110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1270" marR="0" algn="l">
                        <a:lnSpc>
                          <a:spcPct val="107000"/>
                        </a:lnSpc>
                        <a:spcBef>
                          <a:spcPts val="0"/>
                        </a:spcBef>
                        <a:spcAft>
                          <a:spcPts val="0"/>
                        </a:spcAft>
                      </a:pPr>
                      <a:r>
                        <a:rPr lang="en-US" sz="1000">
                          <a:effectLst/>
                        </a:rPr>
                        <a:t>111-129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highlight>
                            <a:srgbClr val="FFFF00"/>
                          </a:highlight>
                        </a:rPr>
                        <a:t>≥130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extLst>
                  <a:ext uri="{0D108BD9-81ED-4DB2-BD59-A6C34878D82A}">
                    <a16:rowId xmlns:a16="http://schemas.microsoft.com/office/drawing/2014/main" val="381331007"/>
                  </a:ext>
                </a:extLst>
              </a:tr>
              <a:tr h="403833">
                <a:tc>
                  <a:txBody>
                    <a:bodyPr/>
                    <a:lstStyle/>
                    <a:p>
                      <a:pPr marL="2540" marR="0" algn="l">
                        <a:lnSpc>
                          <a:spcPct val="107000"/>
                        </a:lnSpc>
                        <a:spcBef>
                          <a:spcPts val="0"/>
                        </a:spcBef>
                        <a:spcAft>
                          <a:spcPts val="0"/>
                        </a:spcAft>
                      </a:pPr>
                      <a:r>
                        <a:rPr lang="en-US" sz="1000">
                          <a:effectLst/>
                        </a:rPr>
                        <a:t>Respiratory Rate (rpm)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highlight>
                            <a:srgbClr val="FFFF00"/>
                          </a:highlight>
                        </a:rPr>
                        <a:t>&lt;9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3175"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rPr>
                        <a:t>9-14 </a:t>
                      </a:r>
                      <a:endParaRPr lang="en-US" sz="1200" dirty="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15-20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1270" marR="0" algn="l">
                        <a:lnSpc>
                          <a:spcPct val="107000"/>
                        </a:lnSpc>
                        <a:spcBef>
                          <a:spcPts val="0"/>
                        </a:spcBef>
                        <a:spcAft>
                          <a:spcPts val="0"/>
                        </a:spcAft>
                      </a:pPr>
                      <a:r>
                        <a:rPr lang="en-US" sz="1000">
                          <a:effectLst/>
                        </a:rPr>
                        <a:t>21-29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highlight>
                            <a:srgbClr val="FFFF00"/>
                          </a:highlight>
                        </a:rPr>
                        <a:t>≥30**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extLst>
                  <a:ext uri="{0D108BD9-81ED-4DB2-BD59-A6C34878D82A}">
                    <a16:rowId xmlns:a16="http://schemas.microsoft.com/office/drawing/2014/main" val="2744253295"/>
                  </a:ext>
                </a:extLst>
              </a:tr>
              <a:tr h="212308">
                <a:tc>
                  <a:txBody>
                    <a:bodyPr/>
                    <a:lstStyle/>
                    <a:p>
                      <a:pPr marL="2540" marR="0" algn="l">
                        <a:lnSpc>
                          <a:spcPct val="107000"/>
                        </a:lnSpc>
                        <a:spcBef>
                          <a:spcPts val="0"/>
                        </a:spcBef>
                        <a:spcAft>
                          <a:spcPts val="0"/>
                        </a:spcAft>
                      </a:pPr>
                      <a:r>
                        <a:rPr lang="en-US" sz="1000">
                          <a:effectLst/>
                        </a:rPr>
                        <a:t>Temperature (C)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highlight>
                            <a:srgbClr val="FFFF00"/>
                          </a:highlight>
                        </a:rPr>
                        <a:t>&lt;35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3175"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35-38.4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1270" marR="0" algn="l">
                        <a:lnSpc>
                          <a:spcPct val="107000"/>
                        </a:lnSpc>
                        <a:spcBef>
                          <a:spcPts val="0"/>
                        </a:spcBef>
                        <a:spcAft>
                          <a:spcPts val="0"/>
                        </a:spcAft>
                      </a:pPr>
                      <a:r>
                        <a:rPr lang="en-US" sz="1000" dirty="0">
                          <a:effectLst/>
                          <a:highlight>
                            <a:srgbClr val="FFFF00"/>
                          </a:highlight>
                        </a:rPr>
                        <a:t>≥38.5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extLst>
                  <a:ext uri="{0D108BD9-81ED-4DB2-BD59-A6C34878D82A}">
                    <a16:rowId xmlns:a16="http://schemas.microsoft.com/office/drawing/2014/main" val="480368820"/>
                  </a:ext>
                </a:extLst>
              </a:tr>
              <a:tr h="401549">
                <a:tc>
                  <a:txBody>
                    <a:bodyPr/>
                    <a:lstStyle/>
                    <a:p>
                      <a:pPr marL="2540" marR="0" algn="l">
                        <a:lnSpc>
                          <a:spcPct val="107000"/>
                        </a:lnSpc>
                        <a:spcBef>
                          <a:spcPts val="0"/>
                        </a:spcBef>
                        <a:spcAft>
                          <a:spcPts val="0"/>
                        </a:spcAft>
                      </a:pPr>
                      <a:r>
                        <a:rPr lang="en-US" sz="1000">
                          <a:effectLst/>
                        </a:rPr>
                        <a:t>AVPU Score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3175" marR="0" algn="l">
                        <a:lnSpc>
                          <a:spcPct val="107000"/>
                        </a:lnSpc>
                        <a:spcBef>
                          <a:spcPts val="0"/>
                        </a:spcBef>
                        <a:spcAft>
                          <a:spcPts val="0"/>
                        </a:spcAft>
                      </a:pPr>
                      <a:r>
                        <a:rPr lang="en-US" sz="1000">
                          <a:effectLst/>
                        </a:rPr>
                        <a: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Alert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a:effectLst/>
                        </a:rPr>
                        <a:t>Reacting to Voice </a:t>
                      </a:r>
                      <a:endParaRPr lang="en-US" sz="1200">
                        <a:effectLst/>
                        <a:latin typeface="Times New Roman" panose="02020603050405020304" pitchFamily="18" charset="0"/>
                        <a:ea typeface="Times New Roman" panose="02020603050405020304" pitchFamily="18" charset="0"/>
                      </a:endParaRPr>
                    </a:p>
                  </a:txBody>
                  <a:tcPr marL="66040" marR="37465" marT="27940" marB="0"/>
                </a:tc>
                <a:tc>
                  <a:txBody>
                    <a:bodyPr/>
                    <a:lstStyle/>
                    <a:p>
                      <a:pPr marL="1270" marR="0" algn="l">
                        <a:lnSpc>
                          <a:spcPct val="107000"/>
                        </a:lnSpc>
                        <a:spcBef>
                          <a:spcPts val="0"/>
                        </a:spcBef>
                        <a:spcAft>
                          <a:spcPts val="0"/>
                        </a:spcAft>
                      </a:pPr>
                      <a:r>
                        <a:rPr lang="en-US" sz="1000" dirty="0">
                          <a:effectLst/>
                          <a:highlight>
                            <a:srgbClr val="FFFF00"/>
                          </a:highlight>
                        </a:rPr>
                        <a:t>Reacting to Pain </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6040" marR="37465" marT="27940" marB="0"/>
                </a:tc>
                <a:tc>
                  <a:txBody>
                    <a:bodyPr/>
                    <a:lstStyle/>
                    <a:p>
                      <a:pPr marL="2540" marR="0" algn="l">
                        <a:lnSpc>
                          <a:spcPct val="107000"/>
                        </a:lnSpc>
                        <a:spcBef>
                          <a:spcPts val="0"/>
                        </a:spcBef>
                        <a:spcAft>
                          <a:spcPts val="0"/>
                        </a:spcAft>
                      </a:pPr>
                      <a:r>
                        <a:rPr lang="en-US" sz="1000" dirty="0">
                          <a:effectLst/>
                          <a:highlight>
                            <a:srgbClr val="FFFF00"/>
                          </a:highlight>
                        </a:rPr>
                        <a:t>Unresponsive</a:t>
                      </a:r>
                      <a:r>
                        <a:rPr lang="en-US" sz="1000" dirty="0">
                          <a:effectLst/>
                        </a:rPr>
                        <a:t> </a:t>
                      </a:r>
                      <a:endParaRPr lang="en-US" sz="1200" dirty="0">
                        <a:effectLst/>
                        <a:latin typeface="Times New Roman" panose="02020603050405020304" pitchFamily="18" charset="0"/>
                        <a:ea typeface="Times New Roman" panose="02020603050405020304" pitchFamily="18" charset="0"/>
                      </a:endParaRPr>
                    </a:p>
                  </a:txBody>
                  <a:tcPr marL="66040" marR="37465" marT="27940" marB="0"/>
                </a:tc>
                <a:extLst>
                  <a:ext uri="{0D108BD9-81ED-4DB2-BD59-A6C34878D82A}">
                    <a16:rowId xmlns:a16="http://schemas.microsoft.com/office/drawing/2014/main" val="574116868"/>
                  </a:ext>
                </a:extLst>
              </a:tr>
            </a:tbl>
          </a:graphicData>
        </a:graphic>
      </p:graphicFrame>
      <p:sp>
        <p:nvSpPr>
          <p:cNvPr id="10" name="Rectangle 9">
            <a:extLst>
              <a:ext uri="{FF2B5EF4-FFF2-40B4-BE49-F238E27FC236}">
                <a16:creationId xmlns:a16="http://schemas.microsoft.com/office/drawing/2014/main" id="{9157C4B8-5DF1-4EAB-B332-C8E170FD42E6}"/>
              </a:ext>
            </a:extLst>
          </p:cNvPr>
          <p:cNvSpPr/>
          <p:nvPr/>
        </p:nvSpPr>
        <p:spPr>
          <a:xfrm>
            <a:off x="318246" y="6211669"/>
            <a:ext cx="11555507" cy="646331"/>
          </a:xfrm>
          <a:prstGeom prst="rect">
            <a:avLst/>
          </a:prstGeom>
        </p:spPr>
        <p:txBody>
          <a:bodyPr wrap="square">
            <a:spAutoFit/>
          </a:bodyPr>
          <a:lstStyle/>
          <a:p>
            <a:pPr lvl="0" eaLnBrk="0" fontAlgn="base" hangingPunct="0">
              <a:spcBef>
                <a:spcPct val="0"/>
              </a:spcBef>
              <a:spcAft>
                <a:spcPct val="0"/>
              </a:spcAft>
            </a:pPr>
            <a:r>
              <a:rPr lang="en-US" altLang="en-US" sz="1200" dirty="0">
                <a:latin typeface="Calibri" panose="020F0502020204030204" pitchFamily="34" charset="0"/>
                <a:cs typeface="Calibri" panose="020F0502020204030204" pitchFamily="34" charset="0"/>
              </a:rPr>
              <a:t>**Per policy, </a:t>
            </a:r>
            <a:r>
              <a:rPr lang="en-US" altLang="en-US" sz="1200" dirty="0">
                <a:highlight>
                  <a:srgbClr val="FFFF00"/>
                </a:highlight>
                <a:latin typeface="Calibri" panose="020F0502020204030204" pitchFamily="34" charset="0"/>
                <a:cs typeface="Calibri" panose="020F0502020204030204" pitchFamily="34" charset="0"/>
              </a:rPr>
              <a:t>data that falls into more critical findings (shaded on scoring grid) require immediate action by the RN</a:t>
            </a:r>
            <a:r>
              <a:rPr lang="en-US" altLang="en-US" sz="1200" dirty="0">
                <a:latin typeface="Calibri" panose="020F0502020204030204" pitchFamily="34" charset="0"/>
                <a:cs typeface="Calibri" panose="020F0502020204030204" pitchFamily="34" charset="0"/>
              </a:rPr>
              <a:t>.  Call Physician/RRT Stat for any shaded coded emergent situation unless existing orders provide care parameters.  Exceptions to the chain of response include patients that are not able to maintain an airway or a patient with obvious signs of hemodynamic instability.</a:t>
            </a:r>
          </a:p>
        </p:txBody>
      </p:sp>
    </p:spTree>
    <p:extLst>
      <p:ext uri="{BB962C8B-B14F-4D97-AF65-F5344CB8AC3E}">
        <p14:creationId xmlns:p14="http://schemas.microsoft.com/office/powerpoint/2010/main" val="2303230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FF27197FC4754BA8321E353075C73E" ma:contentTypeVersion="11" ma:contentTypeDescription="Create a new document." ma:contentTypeScope="" ma:versionID="d2996924e1b63fab8d91b7d9b6606881">
  <xsd:schema xmlns:xsd="http://www.w3.org/2001/XMLSchema" xmlns:xs="http://www.w3.org/2001/XMLSchema" xmlns:p="http://schemas.microsoft.com/office/2006/metadata/properties" xmlns:ns3="13b098e3-28aa-4995-99e1-8e73efd60e52" targetNamespace="http://schemas.microsoft.com/office/2006/metadata/properties" ma:root="true" ma:fieldsID="786768751012bc1ccd1cf5a5bf572ba3" ns3:_="">
    <xsd:import namespace="13b098e3-28aa-4995-99e1-8e73efd60e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b098e3-28aa-4995-99e1-8e73efd60e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7CB668-557E-4EF7-8DB2-8FD3B84859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b098e3-28aa-4995-99e1-8e73efd60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40C9DC-F83D-498D-8EED-D85446EC0E18}">
  <ds:schemaRefs>
    <ds:schemaRef ds:uri="http://schemas.microsoft.com/sharepoint/v3/contenttype/forms"/>
  </ds:schemaRefs>
</ds:datastoreItem>
</file>

<file path=customXml/itemProps3.xml><?xml version="1.0" encoding="utf-8"?>
<ds:datastoreItem xmlns:ds="http://schemas.openxmlformats.org/officeDocument/2006/customXml" ds:itemID="{76265C70-509C-4AFF-B12A-CAD42D30E09A}">
  <ds:schemaRefs>
    <ds:schemaRef ds:uri="http://schemas.microsoft.com/office/2006/documentManagement/types"/>
    <ds:schemaRef ds:uri="http://purl.org/dc/elements/1.1/"/>
    <ds:schemaRef ds:uri="http://www.w3.org/XML/1998/namespace"/>
    <ds:schemaRef ds:uri="13b098e3-28aa-4995-99e1-8e73efd60e52"/>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93</TotalTime>
  <Words>403</Words>
  <Application>Microsoft Office PowerPoint</Application>
  <PresentationFormat>Widescreen</PresentationFormat>
  <Paragraphs>80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Times New Roman</vt:lpstr>
      <vt:lpstr>Wingdings</vt:lpstr>
      <vt:lpstr>Office Theme</vt:lpstr>
      <vt:lpstr>MEWS Update  January 2023</vt:lpstr>
      <vt:lpstr>Modified Early Warning System (MEWS)</vt:lpstr>
    </vt:vector>
  </TitlesOfParts>
  <Company>HCA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Huddle Card                                    Title and/or Date</dc:title>
  <dc:creator>Polaski Elaine</dc:creator>
  <cp:lastModifiedBy>Anderson Jamie - Sunrise</cp:lastModifiedBy>
  <cp:revision>16</cp:revision>
  <dcterms:created xsi:type="dcterms:W3CDTF">2020-07-16T20:51:13Z</dcterms:created>
  <dcterms:modified xsi:type="dcterms:W3CDTF">2023-01-17T21:32:48Z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0x01010017FF27197FC4754BA8321E353075C73E</vt:lpwstr>
  </property>
</Properties>
</file>