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sldIdLst>
    <p:sldId id="256" r:id="rId5"/>
    <p:sldId id="257" r:id="rId6"/>
  </p:sldIdLst>
  <p:sldSz cx="6858000" cy="9144000" type="screen4x3"/>
  <p:notesSz cx="9363075" cy="7077075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92" autoAdjust="0"/>
  </p:normalViewPr>
  <p:slideViewPr>
    <p:cSldViewPr>
      <p:cViewPr varScale="1">
        <p:scale>
          <a:sx n="87" d="100"/>
          <a:sy n="87" d="100"/>
        </p:scale>
        <p:origin x="2928" y="120"/>
      </p:cViewPr>
      <p:guideLst>
        <p:guide orient="horz" pos="5760"/>
        <p:guide pos="23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lid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52854" y="4572002"/>
            <a:ext cx="5714190" cy="174984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3300" b="1" kern="600" spc="-2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24D40D-FB95-9C45-9A43-9331A6B7271B}"/>
              </a:ext>
            </a:extLst>
          </p:cNvPr>
          <p:cNvSpPr/>
          <p:nvPr/>
        </p:nvSpPr>
        <p:spPr>
          <a:xfrm>
            <a:off x="0" y="7615790"/>
            <a:ext cx="6858000" cy="1552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9722ED7-9F65-AB40-A50C-0756C8A60E8C}"/>
              </a:ext>
            </a:extLst>
          </p:cNvPr>
          <p:cNvSpPr txBox="1">
            <a:spLocks/>
          </p:cNvSpPr>
          <p:nvPr/>
        </p:nvSpPr>
        <p:spPr>
          <a:xfrm>
            <a:off x="353617" y="6490499"/>
            <a:ext cx="3322436" cy="81558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457189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E35929"/>
              </a:buClr>
              <a:buFont typeface="Arial" panose="020B0604020202020204" pitchFamily="34" charset="0"/>
              <a:buNone/>
              <a:tabLst/>
              <a:defRPr sz="1200" b="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189" indent="0" algn="ctr" defTabSz="457189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E35929"/>
              </a:buClr>
              <a:buFont typeface="Courier New" panose="02070309020205020404" pitchFamily="49" charset="0"/>
              <a:buNone/>
              <a:tabLst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378" indent="0" algn="ctr" defTabSz="4571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5929"/>
              </a:buClr>
              <a:buFont typeface="Wingdings" pitchFamily="2" charset="2"/>
              <a:buNone/>
              <a:tabLst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566" indent="0" algn="ctr" defTabSz="4571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E35929"/>
              </a:buClr>
              <a:buFont typeface="Arial"/>
              <a:buNone/>
              <a:tabLst/>
              <a:defRPr sz="1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754" indent="0" algn="ctr" defTabSz="457189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None/>
              <a:tabLst/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457189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132" indent="0" algn="ctr" defTabSz="457189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457189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457189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500" dirty="0">
              <a:solidFill>
                <a:schemeClr val="bg1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52854" y="6563117"/>
            <a:ext cx="2558653" cy="911612"/>
          </a:xfrm>
        </p:spPr>
        <p:txBody>
          <a:bodyPr/>
          <a:lstStyle>
            <a:lvl1pPr marL="0" indent="0">
              <a:buNone/>
              <a:defRPr sz="1350">
                <a:solidFill>
                  <a:schemeClr val="bg1"/>
                </a:solidFill>
                <a:latin typeface="+mn-lt"/>
              </a:defRPr>
            </a:lvl1pPr>
            <a:lvl2pPr>
              <a:defRPr sz="1350">
                <a:latin typeface="+mn-lt"/>
              </a:defRPr>
            </a:lvl2pPr>
            <a:lvl3pPr>
              <a:defRPr sz="1350">
                <a:latin typeface="+mn-lt"/>
              </a:defRPr>
            </a:lvl3pPr>
            <a:lvl4pPr>
              <a:defRPr sz="1350">
                <a:latin typeface="+mn-lt"/>
              </a:defRPr>
            </a:lvl4pPr>
            <a:lvl5pPr>
              <a:defRPr sz="1350">
                <a:latin typeface="+mn-lt"/>
              </a:defRPr>
            </a:lvl5pPr>
          </a:lstStyle>
          <a:p>
            <a:pPr lvl="0"/>
            <a:r>
              <a:rPr lang="en-US" dirty="0" smtClean="0"/>
              <a:t>Enter Subtitle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120" y="8284939"/>
            <a:ext cx="960122" cy="4084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9923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lid Nav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6D046BA-6C73-1C44-A575-006C5E118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854" y="4572002"/>
            <a:ext cx="5714190" cy="174984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3300" b="1" kern="600" spc="-2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F68877-F14C-1447-8D46-EA5EFC557BC1}"/>
              </a:ext>
            </a:extLst>
          </p:cNvPr>
          <p:cNvSpPr/>
          <p:nvPr/>
        </p:nvSpPr>
        <p:spPr>
          <a:xfrm>
            <a:off x="0" y="7615790"/>
            <a:ext cx="6858000" cy="1552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52854" y="6563117"/>
            <a:ext cx="2558653" cy="911612"/>
          </a:xfrm>
        </p:spPr>
        <p:txBody>
          <a:bodyPr/>
          <a:lstStyle>
            <a:lvl1pPr marL="0" marR="0" indent="0" algn="l" defTabSz="34289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Clr>
                <a:srgbClr val="E35929"/>
              </a:buClr>
              <a:buSzTx/>
              <a:buFont typeface="Arial" panose="020B0604020202020204" pitchFamily="34" charset="0"/>
              <a:buNone/>
              <a:tabLst/>
              <a:defRPr sz="1350">
                <a:solidFill>
                  <a:schemeClr val="bg1"/>
                </a:solidFill>
                <a:latin typeface="+mn-lt"/>
              </a:defRPr>
            </a:lvl1pPr>
            <a:lvl2pPr>
              <a:defRPr sz="1350">
                <a:latin typeface="+mn-lt"/>
              </a:defRPr>
            </a:lvl2pPr>
            <a:lvl3pPr>
              <a:defRPr sz="1350">
                <a:latin typeface="+mn-lt"/>
              </a:defRPr>
            </a:lvl3pPr>
            <a:lvl4pPr>
              <a:defRPr sz="1350">
                <a:latin typeface="+mn-lt"/>
              </a:defRPr>
            </a:lvl4pPr>
            <a:lvl5pPr>
              <a:defRPr sz="1350">
                <a:latin typeface="+mn-lt"/>
              </a:defRPr>
            </a:lvl5pPr>
          </a:lstStyle>
          <a:p>
            <a:pPr marL="0" marR="0" lvl="0" indent="0" algn="l" defTabSz="342892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Clr>
                <a:srgbClr val="E35929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 smtClean="0"/>
              <a:t>Enter Subtitle</a:t>
            </a:r>
          </a:p>
          <a:p>
            <a:pPr lvl="0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120" y="8284939"/>
            <a:ext cx="960122" cy="4084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85445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range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D25B6F-9899-7444-9A22-B086967762B8}"/>
              </a:ext>
            </a:extLst>
          </p:cNvPr>
          <p:cNvSpPr/>
          <p:nvPr/>
        </p:nvSpPr>
        <p:spPr>
          <a:xfrm>
            <a:off x="7" y="0"/>
            <a:ext cx="73598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4E93606-D20A-5C4B-92C6-7F7E9DB1A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9895" y="3036172"/>
            <a:ext cx="4454508" cy="174984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3300" b="1" kern="600" spc="-23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3587F970-33B9-394B-A9ED-33E8369CB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9895" y="5089538"/>
            <a:ext cx="4262438" cy="121314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900" b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3825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vy Str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ED25B6F-9899-7444-9A22-B086967762B8}"/>
              </a:ext>
            </a:extLst>
          </p:cNvPr>
          <p:cNvSpPr/>
          <p:nvPr/>
        </p:nvSpPr>
        <p:spPr>
          <a:xfrm>
            <a:off x="7" y="0"/>
            <a:ext cx="735980" cy="914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F7BF5ECA-E282-C04C-AD22-AAE64911C8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9895" y="3036172"/>
            <a:ext cx="4454508" cy="174984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100000"/>
              </a:lnSpc>
              <a:defRPr sz="3300" b="1" kern="600" spc="-23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ADF31917-AC1B-D74C-A1F1-582B3FDA5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9895" y="5089538"/>
            <a:ext cx="4262438" cy="1213145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 algn="l">
              <a:lnSpc>
                <a:spcPct val="110000"/>
              </a:lnSpc>
              <a:buNone/>
              <a:defRPr sz="900" b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12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vy Oversized Patter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45BACB8-9170-6542-A1C2-7792E2DB28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33291" y="1133289"/>
            <a:ext cx="9144000" cy="68774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C634E7DF-B2BE-FB49-A440-C7B586BE14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854" y="4572002"/>
            <a:ext cx="5714190" cy="1749849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3300" b="1" kern="600" spc="-23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B9A70F-DA84-E14E-8D78-254C32FC3E60}"/>
              </a:ext>
            </a:extLst>
          </p:cNvPr>
          <p:cNvSpPr/>
          <p:nvPr/>
        </p:nvSpPr>
        <p:spPr>
          <a:xfrm>
            <a:off x="0" y="7615790"/>
            <a:ext cx="6877420" cy="15526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52854" y="6563117"/>
            <a:ext cx="2558653" cy="911612"/>
          </a:xfrm>
        </p:spPr>
        <p:txBody>
          <a:bodyPr/>
          <a:lstStyle>
            <a:lvl1pPr marL="0" indent="0">
              <a:buNone/>
              <a:defRPr sz="1350">
                <a:solidFill>
                  <a:schemeClr val="bg1"/>
                </a:solidFill>
                <a:latin typeface="+mn-lt"/>
              </a:defRPr>
            </a:lvl1pPr>
            <a:lvl2pPr>
              <a:defRPr sz="1350">
                <a:latin typeface="+mn-lt"/>
              </a:defRPr>
            </a:lvl2pPr>
            <a:lvl3pPr>
              <a:defRPr sz="1350">
                <a:latin typeface="+mn-lt"/>
              </a:defRPr>
            </a:lvl3pPr>
            <a:lvl4pPr>
              <a:defRPr sz="1350">
                <a:latin typeface="+mn-lt"/>
              </a:defRPr>
            </a:lvl4pPr>
            <a:lvl5pPr>
              <a:defRPr sz="1350">
                <a:latin typeface="+mn-lt"/>
              </a:defRPr>
            </a:lvl5pPr>
          </a:lstStyle>
          <a:p>
            <a:pPr lvl="0"/>
            <a:r>
              <a:rPr lang="en-US" dirty="0" smtClean="0"/>
              <a:t>Enter Subtitle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120" y="8284939"/>
            <a:ext cx="960122" cy="40843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1659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762000"/>
            <a:ext cx="4000500" cy="9906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ts val="3200"/>
              </a:lnSpc>
              <a:defRPr sz="3200" b="1" i="0">
                <a:solidFill>
                  <a:srgbClr val="E65925"/>
                </a:solidFill>
                <a:latin typeface="Mark Pro"/>
                <a:cs typeface="Mark Pro"/>
              </a:defRPr>
            </a:lvl1pPr>
          </a:lstStyle>
          <a:p>
            <a:endParaRPr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342900" y="1905000"/>
            <a:ext cx="6172200" cy="63246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8610600"/>
            <a:ext cx="6858000" cy="381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649" y="8717314"/>
            <a:ext cx="1790701" cy="16757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40086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4">
            <a:extLst>
              <a:ext uri="{FF2B5EF4-FFF2-40B4-BE49-F238E27FC236}">
                <a16:creationId xmlns:a16="http://schemas.microsoft.com/office/drawing/2014/main" id="{C1B40A55-A07E-F74A-BC88-CD34FB88E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441540"/>
            <a:ext cx="6172200" cy="1443252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7A8769A6-BB1F-F94D-9E22-36BAF0157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2900" y="2211063"/>
            <a:ext cx="5915025" cy="57476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"/>
            <a:ext cx="4572000" cy="25717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441540"/>
            <a:ext cx="1104900" cy="471059"/>
          </a:xfrm>
          <a:prstGeom prst="rect">
            <a:avLst/>
          </a:prstGeom>
        </p:spPr>
      </p:pic>
    </p:spTree>
    <p:custDataLst>
      <p:tags r:id="rId8"/>
    </p:custDataLst>
    <p:extLst>
      <p:ext uri="{BB962C8B-B14F-4D97-AF65-F5344CB8AC3E}">
        <p14:creationId xmlns:p14="http://schemas.microsoft.com/office/powerpoint/2010/main" val="347656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342892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100" b="1" i="0" u="none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5018" indent="-175018" algn="l" defTabSz="342892" rtl="0" eaLnBrk="1" latinLnBrk="0" hangingPunct="1">
        <a:lnSpc>
          <a:spcPct val="110000"/>
        </a:lnSpc>
        <a:spcBef>
          <a:spcPts val="0"/>
        </a:spcBef>
        <a:spcAft>
          <a:spcPts val="450"/>
        </a:spcAft>
        <a:buClr>
          <a:srgbClr val="E35929"/>
        </a:buClr>
        <a:buFont typeface="Arial" panose="020B0604020202020204" pitchFamily="34" charset="0"/>
        <a:buChar char="•"/>
        <a:tabLst/>
        <a:defRPr sz="1350" kern="1200">
          <a:solidFill>
            <a:srgbClr val="4E4540"/>
          </a:solidFill>
          <a:latin typeface="+mn-lt"/>
          <a:ea typeface="+mn-ea"/>
          <a:cs typeface="Arial" panose="020B0604020202020204" pitchFamily="34" charset="0"/>
        </a:defRPr>
      </a:lvl1pPr>
      <a:lvl2pPr marL="304793" indent="-132157" algn="l" defTabSz="342892" rtl="0" eaLnBrk="1" latinLnBrk="0" hangingPunct="1">
        <a:lnSpc>
          <a:spcPct val="110000"/>
        </a:lnSpc>
        <a:spcBef>
          <a:spcPts val="0"/>
        </a:spcBef>
        <a:spcAft>
          <a:spcPts val="450"/>
        </a:spcAft>
        <a:buClr>
          <a:srgbClr val="E35929"/>
        </a:buClr>
        <a:buFont typeface="Courier New" panose="02070309020205020404" pitchFamily="49" charset="0"/>
        <a:buChar char="o"/>
        <a:tabLst/>
        <a:defRPr sz="1050" b="0" i="0" u="none" kern="1200">
          <a:solidFill>
            <a:srgbClr val="4E4540"/>
          </a:solidFill>
          <a:latin typeface="+mn-lt"/>
          <a:ea typeface="+mn-ea"/>
          <a:cs typeface="Arial" panose="020B0604020202020204" pitchFamily="34" charset="0"/>
        </a:defRPr>
      </a:lvl2pPr>
      <a:lvl3pPr marL="430996" indent="-126203" algn="l" defTabSz="342892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Clr>
          <a:srgbClr val="E35929"/>
        </a:buClr>
        <a:buFont typeface="Wingdings" pitchFamily="2" charset="2"/>
        <a:buChar char="§"/>
        <a:tabLst/>
        <a:defRPr sz="900" kern="1200">
          <a:solidFill>
            <a:srgbClr val="4E4540"/>
          </a:solidFill>
          <a:latin typeface="+mn-lt"/>
          <a:ea typeface="+mn-ea"/>
          <a:cs typeface="Arial" panose="020B0604020202020204" pitchFamily="34" charset="0"/>
        </a:defRPr>
      </a:lvl3pPr>
      <a:lvl4pPr marL="561962" indent="-130966" algn="l" defTabSz="342892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Clr>
          <a:srgbClr val="E35929"/>
        </a:buClr>
        <a:buFont typeface="Arial"/>
        <a:buChar char="–"/>
        <a:tabLst/>
        <a:defRPr sz="788" kern="1200">
          <a:solidFill>
            <a:srgbClr val="4E4540"/>
          </a:solidFill>
          <a:latin typeface="+mn-lt"/>
          <a:ea typeface="+mn-ea"/>
          <a:cs typeface="Arial" panose="020B0604020202020204" pitchFamily="34" charset="0"/>
        </a:defRPr>
      </a:lvl4pPr>
      <a:lvl5pPr marL="689355" indent="-132157" algn="l" defTabSz="342892" rtl="0" eaLnBrk="1" latinLnBrk="0" hangingPunct="1">
        <a:spcBef>
          <a:spcPct val="20000"/>
        </a:spcBef>
        <a:buClr>
          <a:schemeClr val="accent2"/>
        </a:buClr>
        <a:buFont typeface="Arial"/>
        <a:buChar char="»"/>
        <a:tabLst/>
        <a:defRPr sz="788" kern="1200">
          <a:solidFill>
            <a:schemeClr val="accent3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pos="5472">
          <p15:clr>
            <a:srgbClr val="F26B43"/>
          </p15:clr>
        </p15:guide>
        <p15:guide id="5" orient="horz" pos="2820">
          <p15:clr>
            <a:srgbClr val="F26B43"/>
          </p15:clr>
        </p15:guide>
        <p15:guide id="6" orient="horz" pos="780">
          <p15:clr>
            <a:srgbClr val="F26B43"/>
          </p15:clr>
        </p15:guide>
        <p15:guide id="7" pos="4176">
          <p15:clr>
            <a:srgbClr val="F26B43"/>
          </p15:clr>
        </p15:guide>
        <p15:guide id="8" pos="15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nnect.medcity.net/documents/356711673/473733825/Peds+Security+IP+PS+007.docx/21446b96-2906-fc2d-2ad3-b3c87d65471a?download=true" TargetMode="Externa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43"/>
          <p:cNvSpPr>
            <a:spLocks noGrp="1"/>
          </p:cNvSpPr>
          <p:nvPr>
            <p:ph type="title"/>
          </p:nvPr>
        </p:nvSpPr>
        <p:spPr>
          <a:xfrm>
            <a:off x="1923236" y="339918"/>
            <a:ext cx="4114800" cy="609600"/>
          </a:xfrm>
        </p:spPr>
        <p:txBody>
          <a:bodyPr anchor="ctr">
            <a:normAutofit/>
          </a:bodyPr>
          <a:lstStyle/>
          <a:p>
            <a:r>
              <a:rPr lang="en-US" sz="2400" dirty="0" smtClean="0">
                <a:latin typeface="Mark for HCA Book" panose="020B0606020201010104" pitchFamily="34" charset="0"/>
                <a:cs typeface="Mark for HCA Book" panose="020B0606020201010104" pitchFamily="34" charset="0"/>
              </a:rPr>
              <a:t>Pediatric Security</a:t>
            </a:r>
            <a:endParaRPr lang="en-US" sz="2400" dirty="0">
              <a:latin typeface="Mark for HCA Book" panose="020B0606020201010104" pitchFamily="34" charset="0"/>
              <a:cs typeface="Mark for HCA Book" panose="020B0606020201010104" pitchFamily="34" charset="0"/>
            </a:endParaRPr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0"/>
          </p:nvPr>
        </p:nvSpPr>
        <p:spPr>
          <a:xfrm>
            <a:off x="228599" y="969894"/>
            <a:ext cx="6400800" cy="533400"/>
          </a:xfrm>
        </p:spPr>
        <p:txBody>
          <a:bodyPr/>
          <a:lstStyle/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sz="14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Detail: </a:t>
            </a:r>
            <a:r>
              <a:rPr lang="en-US" sz="1400" dirty="0" smtClean="0">
                <a:latin typeface="Mark for HCA Book" panose="020B0606020201010104" pitchFamily="34" charset="0"/>
                <a:cs typeface="Mark for HCA Book" panose="020B0606020201010104" pitchFamily="34" charset="0"/>
              </a:rPr>
              <a:t>This document will serve as a reference guide for important components within the Pediatric Security Program policy.. </a:t>
            </a:r>
            <a:endParaRPr lang="en-US" sz="1400" b="1" dirty="0">
              <a:solidFill>
                <a:schemeClr val="accent2"/>
              </a:solidFill>
              <a:latin typeface="Mark for HCA Book" panose="020B0606020201010104" pitchFamily="34" charset="0"/>
              <a:cs typeface="Mark for HCA Book" panose="020B06060202010101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endParaRPr lang="en-US" sz="1400" b="1" dirty="0" smtClean="0">
              <a:solidFill>
                <a:schemeClr val="accent2"/>
              </a:solidFill>
            </a:endParaRPr>
          </a:p>
        </p:txBody>
      </p:sp>
      <p:sp>
        <p:nvSpPr>
          <p:cNvPr id="12" name="Content Placeholder 44"/>
          <p:cNvSpPr txBox="1">
            <a:spLocks/>
          </p:cNvSpPr>
          <p:nvPr/>
        </p:nvSpPr>
        <p:spPr>
          <a:xfrm>
            <a:off x="190498" y="1464733"/>
            <a:ext cx="6400800" cy="246478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>
            <a:lvl1pPr marL="175018" indent="-175018" algn="l" defTabSz="34289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Clr>
                <a:srgbClr val="E35929"/>
              </a:buClr>
              <a:buFont typeface="Arial" panose="020B0604020202020204" pitchFamily="34" charset="0"/>
              <a:buChar char="•"/>
              <a:tabLst/>
              <a:defRPr sz="2000" kern="1200">
                <a:solidFill>
                  <a:srgbClr val="4E45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04793" indent="-132157" algn="l" defTabSz="34289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Clr>
                <a:srgbClr val="E35929"/>
              </a:buClr>
              <a:buFont typeface="Courier New" panose="02070309020205020404" pitchFamily="49" charset="0"/>
              <a:buChar char="o"/>
              <a:tabLst/>
              <a:defRPr sz="1800" b="0" i="0" u="none" kern="1200">
                <a:solidFill>
                  <a:srgbClr val="4E45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30996" indent="-126203" algn="l" defTabSz="34289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E35929"/>
              </a:buClr>
              <a:buFont typeface="Wingdings" pitchFamily="2" charset="2"/>
              <a:buChar char="§"/>
              <a:tabLst/>
              <a:defRPr sz="1400" kern="1200">
                <a:solidFill>
                  <a:srgbClr val="4E45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561962" indent="-130966" algn="l" defTabSz="34289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rgbClr val="E35929"/>
              </a:buClr>
              <a:buFont typeface="Arial"/>
              <a:buChar char="–"/>
              <a:tabLst/>
              <a:defRPr sz="1100" kern="1200">
                <a:solidFill>
                  <a:srgbClr val="4E454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689355" indent="-132157" algn="l" defTabSz="342892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»"/>
              <a:tabLst/>
              <a:defRPr sz="1100" kern="1200">
                <a:solidFill>
                  <a:schemeClr val="accent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03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95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86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77" indent="-171446" algn="l" defTabSz="342892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sz="12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Definitions: 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2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Pediatric patient- </a:t>
            </a:r>
            <a:r>
              <a:rPr lang="en-US" sz="11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Person under 18 years of age who is being treated as an inpatient or outpatient</a:t>
            </a:r>
            <a:endParaRPr lang="en-US" sz="1100" dirty="0">
              <a:solidFill>
                <a:schemeClr val="tx2"/>
              </a:solidFill>
              <a:latin typeface="Mark for HCA Book" panose="020B0606020201010104" pitchFamily="34" charset="0"/>
              <a:cs typeface="Mark for HCA Book" panose="020B06060202010101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2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Abduction~ </a:t>
            </a:r>
            <a:r>
              <a:rPr lang="en-US" sz="11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The action or an instance of forcibly taking an individual away against their will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2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Alarms</a:t>
            </a:r>
            <a:r>
              <a:rPr lang="en-US" sz="12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~ </a:t>
            </a:r>
            <a:r>
              <a:rPr lang="en-US" sz="11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Notification that the system has triggered and/or reached the second designated limit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2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Dead Space</a:t>
            </a:r>
            <a:r>
              <a:rPr lang="en-US" sz="12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~ </a:t>
            </a:r>
            <a:r>
              <a:rPr lang="en-US" sz="11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Area that does not have Wi-Fi signal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2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False Alarm</a:t>
            </a:r>
            <a:r>
              <a:rPr lang="en-US" sz="12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~ </a:t>
            </a:r>
            <a:r>
              <a:rPr lang="en-US" sz="11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Alert activated but did not actually happen</a:t>
            </a:r>
          </a:p>
          <a:p>
            <a:pPr>
              <a:lnSpc>
                <a:spcPct val="100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1200" b="1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System Alert</a:t>
            </a:r>
            <a:r>
              <a:rPr lang="en-US" sz="12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~ </a:t>
            </a:r>
            <a:r>
              <a:rPr lang="en-US" sz="1100" dirty="0" smtClean="0">
                <a:solidFill>
                  <a:schemeClr val="tx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Notifications that the system has triggered and/or reached the first designated limit</a:t>
            </a: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endParaRPr lang="en-US" sz="1400" b="1" dirty="0">
              <a:solidFill>
                <a:schemeClr val="accent2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5371898" y="8458200"/>
            <a:ext cx="1453844" cy="68580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See next page for more info</a:t>
            </a:r>
            <a:endParaRPr lang="en-US" sz="1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-122066"/>
            <a:ext cx="1257098" cy="12570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0498" y="3962230"/>
            <a:ext cx="6400800" cy="406051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dirty="0" smtClean="0">
                <a:solidFill>
                  <a:schemeClr val="accent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Upon initial assessment, patient/parent/guardian will be asked if there is any personal </a:t>
            </a: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dirty="0" smtClean="0">
                <a:solidFill>
                  <a:schemeClr val="accent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circumstance the facility should be aware of that might place patient/parent/guardian </a:t>
            </a: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dirty="0" smtClean="0">
                <a:solidFill>
                  <a:schemeClr val="accent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at-risk</a:t>
            </a:r>
            <a:r>
              <a:rPr lang="en-US" sz="1100" dirty="0" smtClean="0">
                <a:solidFill>
                  <a:schemeClr val="accent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724520"/>
              </p:ext>
            </p:extLst>
          </p:nvPr>
        </p:nvGraphicFramePr>
        <p:xfrm>
          <a:off x="240534" y="4561470"/>
          <a:ext cx="6400800" cy="400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70564984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4049728543"/>
                    </a:ext>
                  </a:extLst>
                </a:gridCol>
              </a:tblGrid>
              <a:tr h="251342">
                <a:tc>
                  <a:txBody>
                    <a:bodyPr/>
                    <a:lstStyle/>
                    <a:p>
                      <a:r>
                        <a:rPr lang="en-US" sz="1100" b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Risks</a:t>
                      </a:r>
                      <a:endParaRPr lang="en-US" sz="1100" b="0" dirty="0">
                        <a:latin typeface="Mark for HCA Book" panose="020B0606020201010104" pitchFamily="34" charset="0"/>
                        <a:cs typeface="Mark for HCA Book" panose="020B06060202010101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Additional</a:t>
                      </a: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 </a:t>
                      </a: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Actions to consider if risk identified</a:t>
                      </a:r>
                      <a:endParaRPr lang="en-US" sz="1000" dirty="0">
                        <a:latin typeface="Mark for HCA Book" panose="020B0606020201010104" pitchFamily="34" charset="0"/>
                        <a:cs typeface="Mark for HCA Book" panose="020B06060202010101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098594"/>
                  </a:ext>
                </a:extLst>
              </a:tr>
              <a:tr h="3625957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Patient age 13 years or younger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Involved with child and/or adult protective service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Involved in custody dispute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Suicidal, runaway, or elopement history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Out of zone of safety for their age/developmental stage- or the cognitive deficits and an individual’s mental processes that lead to acquisition of information and drive </a:t>
                      </a: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ho</a:t>
                      </a: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w they understand or act in the world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Mental or behavioral disabilities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Cognitively impaired (medications, anesthesia, dementia)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On emergency detention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In company of others who could endanger their welfare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Behavioral problems inconsistent with their normal behavior and change cannot be readily explained</a:t>
                      </a:r>
                    </a:p>
                    <a:p>
                      <a:pPr marL="285750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Involved in a situation causing a reasonable person to conclude the child should be considered a risk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Making patient confidential</a:t>
                      </a: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 and/or “no information status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Moving patient closer to nursing station within sight of staff and increase nursing surveillance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Need for increased frequency of observation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Need for sitter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Family’s willingness to provide support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Posting a description and/or picture of people to watch out for at nurses station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Posting a security guard and/or safety attendant at the patient’s room or on the unit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Admitting nurse will ask patient/parent/guardian to identify, in writing on Pediatric Security Education form, who may accompany patient outside of room</a:t>
                      </a:r>
                    </a:p>
                    <a:p>
                      <a:pPr marL="171450" indent="-171450">
                        <a:buClr>
                          <a:schemeClr val="accent2"/>
                        </a:buClr>
                        <a:buFont typeface="Wingdings" panose="05000000000000000000" pitchFamily="2" charset="2"/>
                        <a:buChar char="Ø"/>
                      </a:pPr>
                      <a:r>
                        <a:rPr lang="en-US" sz="1000" baseline="0" dirty="0" smtClean="0">
                          <a:latin typeface="Mark for HCA Book" panose="020B0606020201010104" pitchFamily="34" charset="0"/>
                          <a:cs typeface="Mark for HCA Book" panose="020B0606020201010104" pitchFamily="34" charset="0"/>
                        </a:rPr>
                        <a:t>When transporting patient, specifically state in the hand-off that the patient is considered “at-risk” and the nature of the risk</a:t>
                      </a:r>
                      <a:endParaRPr lang="en-US" sz="1000" dirty="0">
                        <a:latin typeface="Mark for HCA Book" panose="020B0606020201010104" pitchFamily="34" charset="0"/>
                        <a:cs typeface="Mark for HCA Book" panose="020B06060202010101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313722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51" y="8358336"/>
            <a:ext cx="5108891" cy="256054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43"/>
          <p:cNvSpPr>
            <a:spLocks noGrp="1"/>
          </p:cNvSpPr>
          <p:nvPr>
            <p:ph type="title"/>
          </p:nvPr>
        </p:nvSpPr>
        <p:spPr>
          <a:xfrm>
            <a:off x="1901787" y="405218"/>
            <a:ext cx="4114800" cy="609600"/>
          </a:xfrm>
        </p:spPr>
        <p:txBody>
          <a:bodyPr anchor="ctr">
            <a:normAutofit/>
          </a:bodyPr>
          <a:lstStyle/>
          <a:p>
            <a:r>
              <a:rPr lang="en-US" sz="2400" dirty="0" smtClean="0">
                <a:latin typeface="Mark for HCA Book" panose="020B0606020201010104" pitchFamily="34" charset="0"/>
                <a:cs typeface="Mark for HCA Book" panose="020B0606020201010104" pitchFamily="34" charset="0"/>
              </a:rPr>
              <a:t>Pediatric Security</a:t>
            </a:r>
            <a:endParaRPr lang="en-US" sz="2400" dirty="0">
              <a:latin typeface="Mark for HCA Book" panose="020B0606020201010104" pitchFamily="34" charset="0"/>
              <a:cs typeface="Mark for HCA Book" panose="020B06060202010101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8382000"/>
            <a:ext cx="5105400" cy="152400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ctr">
              <a:spcBef>
                <a:spcPts val="0"/>
              </a:spcBef>
              <a:buFont typeface="Arial"/>
              <a:buNone/>
            </a:pPr>
            <a:r>
              <a:rPr lang="en-US" sz="9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</a:t>
            </a:r>
            <a:r>
              <a:rPr lang="en-US" sz="90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90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03/172021</a:t>
            </a:r>
            <a:r>
              <a:rPr lang="en-US" sz="90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9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HCA Healthcare Center for Clinical Advancement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6601" y="7848600"/>
            <a:ext cx="64008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6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For more information, click this link for the full </a:t>
            </a:r>
            <a:r>
              <a:rPr lang="en-US" sz="16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  <a:hlinkClick r:id="rId3"/>
              </a:rPr>
              <a:t>Pediatric Security </a:t>
            </a: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6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  <a:hlinkClick r:id="rId3"/>
              </a:rPr>
              <a:t>Program Policy IP.PS.007.</a:t>
            </a:r>
            <a:endParaRPr lang="en-US" sz="1600" dirty="0" smtClean="0">
              <a:solidFill>
                <a:srgbClr val="001641"/>
              </a:solidFill>
              <a:latin typeface="Mark for HCA Book" panose="020B0606020201010104" pitchFamily="34" charset="0"/>
              <a:cs typeface="Mark for HCA Book" panose="020B06060202010101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-22034"/>
            <a:ext cx="1371719" cy="13717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6700" y="1014818"/>
            <a:ext cx="6400800" cy="1249267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Pediatric units should minimize the number of times the pediatric patient is removed 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from the room or staff-supervised location. Number of times they are removed will be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determined by their specific treatment plan/needs.</a:t>
            </a:r>
          </a:p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Only clinical and non-clinical colleagues that conduct routine business within the 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department should have electronic access to the department. Pediatric colleagues 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should perform random security checks throughout the shift.</a:t>
            </a:r>
          </a:p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Empty/unoccupied room doors should be left open unless Fire Marshall or AHJ 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requires otherwise.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endParaRPr lang="en-US" sz="1200" dirty="0" smtClean="0">
              <a:solidFill>
                <a:srgbClr val="001641"/>
              </a:solidFill>
              <a:latin typeface="Mark for HCA Book" panose="020B0606020201010104" pitchFamily="34" charset="0"/>
              <a:cs typeface="Mark for HCA Book" panose="020B0606020201010104" pitchFamily="34" charset="0"/>
            </a:endParaRPr>
          </a:p>
          <a:p>
            <a:pPr marL="0" indent="0" algn="l">
              <a:spcBef>
                <a:spcPts val="0"/>
              </a:spcBef>
              <a:buFont typeface="Arial"/>
              <a:buNone/>
            </a:pPr>
            <a:endParaRPr lang="en-US" sz="1200" dirty="0" smtClean="0">
              <a:solidFill>
                <a:srgbClr val="001641"/>
              </a:solidFill>
              <a:latin typeface="Mark for HCA Book" panose="020B0606020201010104" pitchFamily="34" charset="0"/>
              <a:cs typeface="Mark for HCA Book" panose="020B06060202010101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2850117"/>
            <a:ext cx="875426" cy="88445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38132" y="2788611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Distinctive ID badges will be turned in upon termination, resignation or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when individual is no longer associated with facility</a:t>
            </a:r>
          </a:p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Temporary ID badges issued to students or contractors will be returned to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 designated facility individual at end of shift/contracted hours</a:t>
            </a:r>
          </a:p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ID badges will be worn visibly on chest area to ensure picture, name, and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facility logo are facing outward and are unobstructed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2913" y="422753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Application and activation of electronic pediatric security device should occur on 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admission to Pediatric Unit for all patients age 18 years or younger, regardless of risk </a:t>
            </a:r>
          </a:p>
          <a:p>
            <a:pPr algn="l">
              <a:spcBef>
                <a:spcPts val="0"/>
              </a:spcBef>
              <a:buClr>
                <a:schemeClr val="accent2"/>
              </a:buClr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assessment</a:t>
            </a:r>
          </a:p>
          <a:p>
            <a:pPr marL="171450" indent="-171450" algn="l"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1641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Application of parent/guardian identification bands upon admission/arrival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218137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/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b="1" dirty="0" smtClean="0">
                <a:solidFill>
                  <a:schemeClr val="accent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Visitors</a:t>
            </a:r>
            <a:endParaRPr lang="en-US" sz="1200" b="1" dirty="0">
              <a:solidFill>
                <a:schemeClr val="accent2"/>
              </a:solidFill>
              <a:latin typeface="Mark for HCA Book" panose="020B0606020201010104" pitchFamily="34" charset="0"/>
              <a:cs typeface="Mark for HCA Book" panose="020B0606020201010104" pitchFamily="34" charset="0"/>
            </a:endParaRP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Admitting nurse will ask patient/parent/guardian to identify, in writing, visitors who are</a:t>
            </a: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restricted (this information should be included in hand-off.</a:t>
            </a: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Pediatric Inpatient Units have a process for visitor check-in. The visitor wrist band should</a:t>
            </a: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be a cut-away, non-transferable, disposable band with no patient identification. </a:t>
            </a:r>
          </a:p>
          <a:p>
            <a:pPr marL="0" indent="0" algn="l">
              <a:spcBef>
                <a:spcPts val="0"/>
              </a:spcBef>
              <a:buFont typeface="Arial"/>
              <a:buNone/>
            </a:pPr>
            <a:endParaRPr lang="en-US" sz="1200" dirty="0" smtClean="0">
              <a:solidFill>
                <a:srgbClr val="002060"/>
              </a:solidFill>
              <a:latin typeface="Mark for HCA Book" panose="020B0606020201010104" pitchFamily="34" charset="0"/>
              <a:cs typeface="Mark for HCA Book" panose="020B0606020201010104" pitchFamily="34" charset="0"/>
            </a:endParaRPr>
          </a:p>
          <a:p>
            <a:pPr marL="0" indent="0" algn="l">
              <a:spcBef>
                <a:spcPts val="0"/>
              </a:spcBef>
              <a:buFont typeface="Arial"/>
              <a:buNone/>
            </a:pPr>
            <a:r>
              <a:rPr lang="en-US" sz="1200" b="1" dirty="0" smtClean="0">
                <a:solidFill>
                  <a:schemeClr val="accent2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Parent Education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Provide education on security awareness, identification of facility personnel, and how to 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identify who is allowed </a:t>
            </a:r>
            <a:r>
              <a:rPr lang="en-US" sz="120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to remove </a:t>
            </a: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the patient from the room based on distinctive ID badge.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Parent/guardian should be encouraged to stay with pediatric patient. </a:t>
            </a:r>
          </a:p>
          <a:p>
            <a: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Parent/guardian to sign form acknowledging an understanding of pediatric security</a:t>
            </a:r>
          </a:p>
          <a:p>
            <a:pPr algn="l">
              <a:spcBef>
                <a:spcPts val="0"/>
              </a:spcBef>
            </a:pPr>
            <a:r>
              <a:rPr lang="en-US" sz="1200" dirty="0" smtClean="0">
                <a:solidFill>
                  <a:srgbClr val="002060"/>
                </a:solidFill>
                <a:latin typeface="Mark for HCA Book" panose="020B0606020201010104" pitchFamily="34" charset="0"/>
                <a:cs typeface="Mark for HCA Book" panose="020B0606020201010104" pitchFamily="34" charset="0"/>
              </a:rPr>
              <a:t>education provided and shared responsibility for maintaining pediatric security during stay.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61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ARTICULATE_DESIGN_ID_OFFICE THEME" val="ATMnrPhY"/>
  <p:tag name="ARTICULATE_DESIGN_ID_PPTX_THEME1" val="KAA4Q7tO"/>
  <p:tag name="ARTICULATE_DESIGN_ID_BREAKER SLIDES" val="jxJf4N2l"/>
  <p:tag name="ARTICULATE_DESIGN_ID_CONTENT SLIDE" val="8YYHiSH8"/>
  <p:tag name="ARTICULATE_SLIDE_COUNT" val="1"/>
  <p:tag name="MMPROD_UIDATA" val="&lt;database version=&quot;11.0&quot;&gt;&lt;object type=&quot;1&quot; unique_id=&quot;10001&quot;&gt;&lt;object type=&quot;2&quot; unique_id=&quot;487226&quot;&gt;&lt;object type=&quot;3&quot; unique_id=&quot;487227&quot;&gt;&lt;property id=&quot;20148&quot; value=&quot;5&quot;/&gt;&lt;property id=&quot;20300&quot; value=&quot;Slide 1 - &amp;quot;Car Seat Tolerance Test&amp;quot;&quot;/&gt;&lt;property id=&quot;20307&quot; value=&quot;256&quot;/&gt;&lt;/object&gt;&lt;/object&gt;&lt;object type=&quot;8&quot; unique_id=&quot;487232&quot;&gt;&lt;/object&gt;&lt;/object&gt;&lt;/database&gt;"/>
  <p:tag name="SECTOMILLISECCONVERTED" val="1"/>
  <p:tag name="ARTICULATE_PROJECT_OPEN" val="0"/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pptx_theme1">
  <a:themeElements>
    <a:clrScheme name="HCA Healthcare Theme">
      <a:dk1>
        <a:srgbClr val="03173E"/>
      </a:dk1>
      <a:lt1>
        <a:srgbClr val="FFFFFF"/>
      </a:lt1>
      <a:dk2>
        <a:srgbClr val="03173E"/>
      </a:dk2>
      <a:lt2>
        <a:srgbClr val="D9D9D6"/>
      </a:lt2>
      <a:accent1>
        <a:srgbClr val="03173E"/>
      </a:accent1>
      <a:accent2>
        <a:srgbClr val="E05929"/>
      </a:accent2>
      <a:accent3>
        <a:srgbClr val="58595B"/>
      </a:accent3>
      <a:accent4>
        <a:srgbClr val="BBBCBC"/>
      </a:accent4>
      <a:accent5>
        <a:srgbClr val="0085CA"/>
      </a:accent5>
      <a:accent6>
        <a:srgbClr val="CE2130"/>
      </a:accent6>
      <a:hlink>
        <a:srgbClr val="E05929"/>
      </a:hlink>
      <a:folHlink>
        <a:srgbClr val="E05929"/>
      </a:folHlink>
    </a:clrScheme>
    <a:fontScheme name="HCA Healthcare Theme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Autofit/>
      </a:bodyPr>
      <a:lstStyle>
        <a:defPPr marL="0" indent="0" algn="l">
          <a:spcBef>
            <a:spcPts val="0"/>
          </a:spcBef>
          <a:buFont typeface="Arial"/>
          <a:buNone/>
          <a:defRPr sz="2400" b="1" dirty="0" smtClean="0">
            <a:solidFill>
              <a:srgbClr val="00164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x_theme1" id="{7B2A9B9D-DDA2-4355-A596-4F975F3BB2E0}" vid="{8BCAB403-C3C5-43C0-987C-E17EE434E8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FF27197FC4754BA8321E353075C73E" ma:contentTypeVersion="10" ma:contentTypeDescription="Create a new document." ma:contentTypeScope="" ma:versionID="9791f2024d344ab47147ab1949ed0f63">
  <xsd:schema xmlns:xsd="http://www.w3.org/2001/XMLSchema" xmlns:xs="http://www.w3.org/2001/XMLSchema" xmlns:p="http://schemas.microsoft.com/office/2006/metadata/properties" xmlns:ns3="13b098e3-28aa-4995-99e1-8e73efd60e52" targetNamespace="http://schemas.microsoft.com/office/2006/metadata/properties" ma:root="true" ma:fieldsID="750299242a63158cc5c2db6462a9024f" ns3:_="">
    <xsd:import namespace="13b098e3-28aa-4995-99e1-8e73efd60e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098e3-28aa-4995-99e1-8e73efd60e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7731BA-1D10-4D95-A841-F8DB298090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098e3-28aa-4995-99e1-8e73efd60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4F8C75-0218-42B1-BF67-61614CDEC4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5BFBCE-FEB4-4581-8E63-237026B3DA17}">
  <ds:schemaRefs>
    <ds:schemaRef ds:uri="http://www.w3.org/XML/1998/namespace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13b098e3-28aa-4995-99e1-8e73efd60e52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pptx_theme1</Template>
  <TotalTime>2020</TotalTime>
  <Words>697</Words>
  <Application>Microsoft Office PowerPoint</Application>
  <PresentationFormat>On-screen Show (4:3)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Courier New</vt:lpstr>
      <vt:lpstr>Mark for HCA Book</vt:lpstr>
      <vt:lpstr>Mark Pro</vt:lpstr>
      <vt:lpstr>Wingdings</vt:lpstr>
      <vt:lpstr>pptx_theme1</vt:lpstr>
      <vt:lpstr>Pediatric Security</vt:lpstr>
      <vt:lpstr>Pediatric Security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Bass Nancy</dc:creator>
  <cp:lastModifiedBy>Anderson Jamie - Sunrise</cp:lastModifiedBy>
  <cp:revision>59</cp:revision>
  <cp:lastPrinted>2019-12-05T23:02:23Z</cp:lastPrinted>
  <dcterms:created xsi:type="dcterms:W3CDTF">2019-06-28T09:56:28Z</dcterms:created>
  <dcterms:modified xsi:type="dcterms:W3CDTF">2021-06-03T18:54:44Z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2019-03-15T00:00:00Z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2019-06-28T00:00:00Z</vt:filetime>
  </property>
  <property fmtid="{D5CDD505-2E9C-101B-9397-08002B2CF9AE}" pid="5" name="ArticulateGUID">
    <vt:lpwstr>9658EEFD-61D6-4D9E-ACC6-3541A9513FE2</vt:lpwstr>
  </property>
  <property fmtid="{D5CDD505-2E9C-101B-9397-08002B2CF9AE}" pid="6" name="ArticulatePath">
    <vt:lpwstr>Inspire-Huddle-Cards</vt:lpwstr>
  </property>
  <property fmtid="{D5CDD505-2E9C-101B-9397-08002B2CF9AE}" pid="7" name="ContentTypeId">
    <vt:lpwstr>0x01010017FF27197FC4754BA8321E353075C73E</vt:lpwstr>
  </property>
</Properties>
</file>