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61" r:id="rId5"/>
    <p:sldId id="274" r:id="rId6"/>
    <p:sldId id="265" r:id="rId7"/>
    <p:sldId id="276" r:id="rId8"/>
    <p:sldId id="272" r:id="rId9"/>
    <p:sldId id="260" r:id="rId10"/>
    <p:sldId id="278" r:id="rId11"/>
    <p:sldId id="258" r:id="rId12"/>
    <p:sldId id="275" r:id="rId13"/>
    <p:sldId id="263" r:id="rId14"/>
    <p:sldId id="277" r:id="rId15"/>
    <p:sldId id="266" r:id="rId16"/>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09" d="100"/>
          <a:sy n="109" d="100"/>
        </p:scale>
        <p:origin x="1992"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C5364A-D650-495B-BBCB-ECD87ECB7579}" type="doc">
      <dgm:prSet loTypeId="urn:microsoft.com/office/officeart/2005/8/layout/pList2" loCatId="list" qsTypeId="urn:microsoft.com/office/officeart/2005/8/quickstyle/simple1" qsCatId="simple" csTypeId="urn:microsoft.com/office/officeart/2005/8/colors/accent1_2" csCatId="accent1" phldr="1"/>
      <dgm:spPr/>
    </dgm:pt>
    <dgm:pt modelId="{E549381C-741D-44A3-A650-33CFAC174C95}">
      <dgm:prSet phldrT="[Text]" custT="1"/>
      <dgm:spPr/>
      <dgm:t>
        <a:bodyPr/>
        <a:lstStyle/>
        <a:p>
          <a:pPr algn="ctr"/>
          <a:r>
            <a:rPr lang="en-US" sz="1400" u="sng" dirty="0"/>
            <a:t>Level 1 (Precaution)</a:t>
          </a:r>
        </a:p>
        <a:p>
          <a:pPr algn="ctr"/>
          <a:r>
            <a:rPr lang="en-US" sz="1400" u="none" dirty="0"/>
            <a:t>- </a:t>
          </a:r>
          <a:r>
            <a:rPr lang="en-US" sz="1200" u="none" dirty="0"/>
            <a:t>Staff not directly caring for suspected COVID or COVID+</a:t>
          </a:r>
        </a:p>
        <a:p>
          <a:pPr algn="ctr"/>
          <a:r>
            <a:rPr lang="en-US" sz="1200" u="none" dirty="0"/>
            <a:t> - Staff who may have been exposed to COVID</a:t>
          </a:r>
        </a:p>
        <a:p>
          <a:pPr algn="ctr"/>
          <a:r>
            <a:rPr lang="en-US" sz="1200" u="none" dirty="0"/>
            <a:t> - Screeners</a:t>
          </a:r>
        </a:p>
        <a:p>
          <a:pPr algn="ctr"/>
          <a:r>
            <a:rPr lang="en-US" sz="1200" u="none" dirty="0"/>
            <a:t> - Visitors accompanying any patient</a:t>
          </a:r>
        </a:p>
        <a:p>
          <a:pPr algn="ctr"/>
          <a:r>
            <a:rPr lang="en-US" sz="1200" u="none" dirty="0"/>
            <a:t> - Vendors or contractors</a:t>
          </a:r>
        </a:p>
        <a:p>
          <a:pPr algn="ctr"/>
          <a:r>
            <a:rPr lang="en-US" sz="1200" u="none" dirty="0"/>
            <a:t> - </a:t>
          </a:r>
          <a:r>
            <a:rPr lang="en-US" sz="1200" i="1" u="none" dirty="0"/>
            <a:t>With face shield, can be used with COVID + or suspected COVID</a:t>
          </a:r>
        </a:p>
      </dgm:t>
    </dgm:pt>
    <dgm:pt modelId="{2EF8A2B5-01F6-4F6E-8DCA-035362A88EE7}" type="parTrans" cxnId="{513410E1-CA37-4436-9348-1EBDDF858FBD}">
      <dgm:prSet/>
      <dgm:spPr/>
      <dgm:t>
        <a:bodyPr/>
        <a:lstStyle/>
        <a:p>
          <a:endParaRPr lang="en-US"/>
        </a:p>
      </dgm:t>
    </dgm:pt>
    <dgm:pt modelId="{819B4EC2-9016-43A4-AA1A-F408C4A6B80C}" type="sibTrans" cxnId="{513410E1-CA37-4436-9348-1EBDDF858FBD}">
      <dgm:prSet/>
      <dgm:spPr/>
      <dgm:t>
        <a:bodyPr/>
        <a:lstStyle/>
        <a:p>
          <a:endParaRPr lang="en-US"/>
        </a:p>
      </dgm:t>
    </dgm:pt>
    <dgm:pt modelId="{7E39BB1E-1B05-4845-8883-DD4F0CDD09FC}">
      <dgm:prSet phldrT="[Text]" custT="1"/>
      <dgm:spPr/>
      <dgm:t>
        <a:bodyPr/>
        <a:lstStyle/>
        <a:p>
          <a:r>
            <a:rPr lang="en-US" sz="1400" u="sng" dirty="0"/>
            <a:t>Level 3 (Protection)</a:t>
          </a:r>
        </a:p>
        <a:p>
          <a:r>
            <a:rPr lang="en-US" sz="1200" u="none" dirty="0"/>
            <a:t> - Protects from fluids and droplets</a:t>
          </a:r>
        </a:p>
        <a:p>
          <a:r>
            <a:rPr lang="en-US" sz="1200" u="none" dirty="0"/>
            <a:t> - Staff caring directly for suspected COVID or COVID+ </a:t>
          </a:r>
        </a:p>
        <a:p>
          <a:r>
            <a:rPr lang="en-US" sz="1200" u="none" dirty="0"/>
            <a:t> - Must use with eye protection or face shield</a:t>
          </a:r>
        </a:p>
      </dgm:t>
    </dgm:pt>
    <dgm:pt modelId="{6FCCA797-E349-43B8-B99B-BCD15CAFAD16}" type="parTrans" cxnId="{5CBE28A7-2922-4BFA-B236-D2851916429D}">
      <dgm:prSet/>
      <dgm:spPr/>
      <dgm:t>
        <a:bodyPr/>
        <a:lstStyle/>
        <a:p>
          <a:endParaRPr lang="en-US"/>
        </a:p>
      </dgm:t>
    </dgm:pt>
    <dgm:pt modelId="{BC6A8DAB-F8B3-4F33-9D5D-207143AE94E9}" type="sibTrans" cxnId="{5CBE28A7-2922-4BFA-B236-D2851916429D}">
      <dgm:prSet/>
      <dgm:spPr/>
      <dgm:t>
        <a:bodyPr/>
        <a:lstStyle/>
        <a:p>
          <a:endParaRPr lang="en-US"/>
        </a:p>
      </dgm:t>
    </dgm:pt>
    <dgm:pt modelId="{161449B5-E370-4266-9812-98522CC80D31}">
      <dgm:prSet phldrT="[Text]" custT="1"/>
      <dgm:spPr/>
      <dgm:t>
        <a:bodyPr/>
        <a:lstStyle/>
        <a:p>
          <a:pPr>
            <a:lnSpc>
              <a:spcPct val="90000"/>
            </a:lnSpc>
            <a:spcAft>
              <a:spcPct val="35000"/>
            </a:spcAft>
          </a:pPr>
          <a:r>
            <a:rPr lang="en-US" sz="1400" u="sng" dirty="0"/>
            <a:t>N95 (Protection or Exposure Likely)</a:t>
          </a:r>
        </a:p>
        <a:p>
          <a:pPr>
            <a:lnSpc>
              <a:spcPct val="90000"/>
            </a:lnSpc>
            <a:spcAft>
              <a:spcPct val="35000"/>
            </a:spcAft>
          </a:pPr>
          <a:r>
            <a:rPr lang="en-US" sz="1400" u="none" dirty="0"/>
            <a:t> - </a:t>
          </a:r>
          <a:r>
            <a:rPr lang="en-US" sz="1000" u="none" dirty="0"/>
            <a:t>Staff caring directly for suspected COVID or COVID+ based on overall supply of Level 3 vs N95</a:t>
          </a:r>
        </a:p>
        <a:p>
          <a:pPr>
            <a:lnSpc>
              <a:spcPct val="90000"/>
            </a:lnSpc>
            <a:spcAft>
              <a:spcPct val="35000"/>
            </a:spcAft>
          </a:pPr>
          <a:r>
            <a:rPr lang="en-US" sz="1000" u="none" dirty="0"/>
            <a:t> - Staff in room during or performing aerosolizing procedures</a:t>
          </a:r>
        </a:p>
        <a:p>
          <a:pPr>
            <a:lnSpc>
              <a:spcPct val="100000"/>
            </a:lnSpc>
            <a:spcAft>
              <a:spcPts val="0"/>
            </a:spcAft>
          </a:pPr>
          <a:r>
            <a:rPr lang="en-US" sz="1400" u="none" dirty="0"/>
            <a:t> </a:t>
          </a:r>
          <a:r>
            <a:rPr lang="en-US" sz="1000" u="none" dirty="0"/>
            <a:t>- Intubation</a:t>
          </a:r>
        </a:p>
        <a:p>
          <a:pPr>
            <a:lnSpc>
              <a:spcPct val="100000"/>
            </a:lnSpc>
            <a:spcAft>
              <a:spcPts val="0"/>
            </a:spcAft>
          </a:pPr>
          <a:r>
            <a:rPr lang="en-US" sz="1000" u="none" dirty="0"/>
            <a:t> - Nebulizing Treatments</a:t>
          </a:r>
        </a:p>
        <a:p>
          <a:pPr>
            <a:lnSpc>
              <a:spcPct val="100000"/>
            </a:lnSpc>
            <a:spcAft>
              <a:spcPts val="0"/>
            </a:spcAft>
          </a:pPr>
          <a:r>
            <a:rPr lang="en-US" sz="1000" u="none" dirty="0"/>
            <a:t>- Bronchoscopy</a:t>
          </a:r>
        </a:p>
        <a:p>
          <a:pPr>
            <a:lnSpc>
              <a:spcPct val="100000"/>
            </a:lnSpc>
            <a:spcAft>
              <a:spcPts val="0"/>
            </a:spcAft>
          </a:pPr>
          <a:r>
            <a:rPr lang="en-US" sz="1000" u="none" dirty="0"/>
            <a:t> - </a:t>
          </a:r>
          <a:r>
            <a:rPr lang="en-US" sz="1000" u="none" dirty="0" err="1"/>
            <a:t>BiPAP</a:t>
          </a:r>
          <a:r>
            <a:rPr lang="en-US" sz="1000" u="none" dirty="0"/>
            <a:t>, CPAP, </a:t>
          </a:r>
          <a:r>
            <a:rPr lang="en-US" sz="1000" u="none" dirty="0" err="1"/>
            <a:t>Vapotherm</a:t>
          </a:r>
          <a:endParaRPr lang="en-US" sz="1000" u="none" dirty="0"/>
        </a:p>
        <a:p>
          <a:pPr>
            <a:lnSpc>
              <a:spcPct val="100000"/>
            </a:lnSpc>
            <a:spcAft>
              <a:spcPts val="0"/>
            </a:spcAft>
          </a:pPr>
          <a:r>
            <a:rPr lang="en-US" sz="1000" u="none" dirty="0"/>
            <a:t> - Sputum Induction</a:t>
          </a:r>
        </a:p>
        <a:p>
          <a:pPr>
            <a:lnSpc>
              <a:spcPct val="100000"/>
            </a:lnSpc>
            <a:spcAft>
              <a:spcPts val="0"/>
            </a:spcAft>
          </a:pPr>
          <a:r>
            <a:rPr lang="en-US" sz="1000" u="none" dirty="0"/>
            <a:t> - Open Airway Suctioning</a:t>
          </a:r>
        </a:p>
        <a:p>
          <a:pPr>
            <a:lnSpc>
              <a:spcPct val="100000"/>
            </a:lnSpc>
            <a:spcAft>
              <a:spcPts val="0"/>
            </a:spcAft>
          </a:pPr>
          <a:endParaRPr lang="en-US" sz="1000" u="none" dirty="0"/>
        </a:p>
        <a:p>
          <a:pPr>
            <a:lnSpc>
              <a:spcPct val="100000"/>
            </a:lnSpc>
            <a:spcAft>
              <a:spcPct val="35000"/>
            </a:spcAft>
          </a:pPr>
          <a:r>
            <a:rPr lang="en-US" sz="1000" u="none" dirty="0"/>
            <a:t> </a:t>
          </a:r>
          <a:r>
            <a:rPr lang="en-US" sz="1200" u="none" dirty="0"/>
            <a:t>- </a:t>
          </a:r>
          <a:r>
            <a:rPr lang="en-US" sz="1000" u="none" dirty="0"/>
            <a:t>Must use with eye protection or face shield</a:t>
          </a:r>
        </a:p>
        <a:p>
          <a:pPr>
            <a:lnSpc>
              <a:spcPct val="90000"/>
            </a:lnSpc>
            <a:spcAft>
              <a:spcPct val="35000"/>
            </a:spcAft>
          </a:pPr>
          <a:endParaRPr lang="en-US" sz="1200" dirty="0"/>
        </a:p>
      </dgm:t>
    </dgm:pt>
    <dgm:pt modelId="{3A0FCB71-E00D-4FAB-AD5D-E73C4F6C7158}" type="parTrans" cxnId="{4D90BD5D-3B88-414E-89CB-1CCF2FCBBD56}">
      <dgm:prSet/>
      <dgm:spPr/>
      <dgm:t>
        <a:bodyPr/>
        <a:lstStyle/>
        <a:p>
          <a:endParaRPr lang="en-US"/>
        </a:p>
      </dgm:t>
    </dgm:pt>
    <dgm:pt modelId="{5C2DCFF1-59A6-4CCB-9C9A-607A52D03696}" type="sibTrans" cxnId="{4D90BD5D-3B88-414E-89CB-1CCF2FCBBD56}">
      <dgm:prSet/>
      <dgm:spPr/>
      <dgm:t>
        <a:bodyPr/>
        <a:lstStyle/>
        <a:p>
          <a:endParaRPr lang="en-US"/>
        </a:p>
      </dgm:t>
    </dgm:pt>
    <dgm:pt modelId="{353F06DF-5456-4C83-A70D-70B834FF70CE}" type="pres">
      <dgm:prSet presAssocID="{17C5364A-D650-495B-BBCB-ECD87ECB7579}" presName="Name0" presStyleCnt="0">
        <dgm:presLayoutVars>
          <dgm:dir/>
          <dgm:resizeHandles val="exact"/>
        </dgm:presLayoutVars>
      </dgm:prSet>
      <dgm:spPr/>
    </dgm:pt>
    <dgm:pt modelId="{121A6069-AE89-4DD3-B6E7-B8C8F3B7DD0F}" type="pres">
      <dgm:prSet presAssocID="{17C5364A-D650-495B-BBCB-ECD87ECB7579}" presName="bkgdShp" presStyleLbl="alignAccFollowNode1" presStyleIdx="0" presStyleCnt="1" custScaleY="100000" custLinFactNeighborY="3267"/>
      <dgm:spPr/>
    </dgm:pt>
    <dgm:pt modelId="{A90BAC29-1B88-4D93-A9AE-F5DA22A78987}" type="pres">
      <dgm:prSet presAssocID="{17C5364A-D650-495B-BBCB-ECD87ECB7579}" presName="linComp" presStyleCnt="0"/>
      <dgm:spPr/>
    </dgm:pt>
    <dgm:pt modelId="{E810F49C-5D15-48A3-BB82-8DB6C8D7048D}" type="pres">
      <dgm:prSet presAssocID="{E549381C-741D-44A3-A650-33CFAC174C95}" presName="compNode" presStyleCnt="0"/>
      <dgm:spPr/>
    </dgm:pt>
    <dgm:pt modelId="{5A489005-5F03-482F-ACDB-670D221FF1D4}" type="pres">
      <dgm:prSet presAssocID="{E549381C-741D-44A3-A650-33CFAC174C95}" presName="node" presStyleLbl="node1" presStyleIdx="0" presStyleCnt="3" custScaleY="118697">
        <dgm:presLayoutVars>
          <dgm:bulletEnabled val="1"/>
        </dgm:presLayoutVars>
      </dgm:prSet>
      <dgm:spPr/>
      <dgm:t>
        <a:bodyPr/>
        <a:lstStyle/>
        <a:p>
          <a:endParaRPr lang="en-US"/>
        </a:p>
      </dgm:t>
    </dgm:pt>
    <dgm:pt modelId="{8F93FEE4-9A7B-49EC-A87E-5D37D99C0B9D}" type="pres">
      <dgm:prSet presAssocID="{E549381C-741D-44A3-A650-33CFAC174C95}" presName="invisiNode" presStyleLbl="node1" presStyleIdx="0" presStyleCnt="3"/>
      <dgm:spPr/>
    </dgm:pt>
    <dgm:pt modelId="{FF48CA41-A273-456C-98AD-0955B3C3CD7A}" type="pres">
      <dgm:prSet presAssocID="{E549381C-741D-44A3-A650-33CFAC174C95}" presName="imagNode" presStyleLbl="fgImgPlace1" presStyleIdx="0" presStyleCnt="3" custLinFactNeighborX="-83" custLinFactNeighborY="-13713"/>
      <dgm:spPr>
        <a:blipFill rotWithShape="1">
          <a:blip xmlns:r="http://schemas.openxmlformats.org/officeDocument/2006/relationships" r:embed="rId1"/>
          <a:stretch>
            <a:fillRect/>
          </a:stretch>
        </a:blipFill>
      </dgm:spPr>
      <dgm:t>
        <a:bodyPr/>
        <a:lstStyle/>
        <a:p>
          <a:endParaRPr lang="en-US"/>
        </a:p>
      </dgm:t>
    </dgm:pt>
    <dgm:pt modelId="{BC7EBC03-DC56-48BA-BE8A-E0BD19DD3794}" type="pres">
      <dgm:prSet presAssocID="{819B4EC2-9016-43A4-AA1A-F408C4A6B80C}" presName="sibTrans" presStyleLbl="sibTrans2D1" presStyleIdx="0" presStyleCnt="0"/>
      <dgm:spPr/>
      <dgm:t>
        <a:bodyPr/>
        <a:lstStyle/>
        <a:p>
          <a:endParaRPr lang="en-US"/>
        </a:p>
      </dgm:t>
    </dgm:pt>
    <dgm:pt modelId="{CAD0CC75-0A67-492C-A5F4-C91CA5FE92B3}" type="pres">
      <dgm:prSet presAssocID="{7E39BB1E-1B05-4845-8883-DD4F0CDD09FC}" presName="compNode" presStyleCnt="0"/>
      <dgm:spPr/>
    </dgm:pt>
    <dgm:pt modelId="{4B130EB7-B77C-4840-A23B-4613B3C4EEAC}" type="pres">
      <dgm:prSet presAssocID="{7E39BB1E-1B05-4845-8883-DD4F0CDD09FC}" presName="node" presStyleLbl="node1" presStyleIdx="1" presStyleCnt="3" custScaleY="118652">
        <dgm:presLayoutVars>
          <dgm:bulletEnabled val="1"/>
        </dgm:presLayoutVars>
      </dgm:prSet>
      <dgm:spPr/>
      <dgm:t>
        <a:bodyPr/>
        <a:lstStyle/>
        <a:p>
          <a:endParaRPr lang="en-US"/>
        </a:p>
      </dgm:t>
    </dgm:pt>
    <dgm:pt modelId="{76CB54A4-D26E-4203-9F9B-6785E10F2BBA}" type="pres">
      <dgm:prSet presAssocID="{7E39BB1E-1B05-4845-8883-DD4F0CDD09FC}" presName="invisiNode" presStyleLbl="node1" presStyleIdx="1" presStyleCnt="3"/>
      <dgm:spPr/>
    </dgm:pt>
    <dgm:pt modelId="{17AAADB3-E98C-49FE-9EF1-C4C9FDF33086}" type="pres">
      <dgm:prSet presAssocID="{7E39BB1E-1B05-4845-8883-DD4F0CDD09FC}" presName="imagNode" presStyleLbl="fgImgPlace1" presStyleIdx="1" presStyleCnt="3" custLinFactNeighborX="93" custLinFactNeighborY="-5941"/>
      <dgm:spPr>
        <a:blipFill rotWithShape="1">
          <a:blip xmlns:r="http://schemas.openxmlformats.org/officeDocument/2006/relationships" r:embed="rId2"/>
          <a:stretch>
            <a:fillRect/>
          </a:stretch>
        </a:blipFill>
      </dgm:spPr>
      <dgm:t>
        <a:bodyPr/>
        <a:lstStyle/>
        <a:p>
          <a:endParaRPr lang="en-US"/>
        </a:p>
      </dgm:t>
    </dgm:pt>
    <dgm:pt modelId="{F0240835-E0E8-45D4-AAB7-9671A66CF590}" type="pres">
      <dgm:prSet presAssocID="{BC6A8DAB-F8B3-4F33-9D5D-207143AE94E9}" presName="sibTrans" presStyleLbl="sibTrans2D1" presStyleIdx="0" presStyleCnt="0"/>
      <dgm:spPr/>
      <dgm:t>
        <a:bodyPr/>
        <a:lstStyle/>
        <a:p>
          <a:endParaRPr lang="en-US"/>
        </a:p>
      </dgm:t>
    </dgm:pt>
    <dgm:pt modelId="{01FB17CA-921F-4727-9D16-082CD3E339AB}" type="pres">
      <dgm:prSet presAssocID="{161449B5-E370-4266-9812-98522CC80D31}" presName="compNode" presStyleCnt="0"/>
      <dgm:spPr/>
    </dgm:pt>
    <dgm:pt modelId="{A9D2E55A-DA20-4B33-8C57-1E9E00A0B2F9}" type="pres">
      <dgm:prSet presAssocID="{161449B5-E370-4266-9812-98522CC80D31}" presName="node" presStyleLbl="node1" presStyleIdx="2" presStyleCnt="3" custScaleY="118697">
        <dgm:presLayoutVars>
          <dgm:bulletEnabled val="1"/>
        </dgm:presLayoutVars>
      </dgm:prSet>
      <dgm:spPr/>
      <dgm:t>
        <a:bodyPr/>
        <a:lstStyle/>
        <a:p>
          <a:endParaRPr lang="en-US"/>
        </a:p>
      </dgm:t>
    </dgm:pt>
    <dgm:pt modelId="{AFE2A423-70BB-40FC-B777-F1B0A8C3F94D}" type="pres">
      <dgm:prSet presAssocID="{161449B5-E370-4266-9812-98522CC80D31}" presName="invisiNode" presStyleLbl="node1" presStyleIdx="2" presStyleCnt="3"/>
      <dgm:spPr/>
    </dgm:pt>
    <dgm:pt modelId="{C27694C3-551B-402C-9BAE-0979709C94BB}" type="pres">
      <dgm:prSet presAssocID="{161449B5-E370-4266-9812-98522CC80D31}" presName="imagNode" presStyleLbl="fgImgPlace1" presStyleIdx="2" presStyleCnt="3" custLinFactNeighborX="1417" custLinFactNeighborY="-13713"/>
      <dgm:spPr>
        <a:blipFill rotWithShape="1">
          <a:blip xmlns:r="http://schemas.openxmlformats.org/officeDocument/2006/relationships" r:embed="rId3"/>
          <a:stretch>
            <a:fillRect/>
          </a:stretch>
        </a:blipFill>
      </dgm:spPr>
      <dgm:t>
        <a:bodyPr/>
        <a:lstStyle/>
        <a:p>
          <a:endParaRPr lang="en-US"/>
        </a:p>
      </dgm:t>
    </dgm:pt>
  </dgm:ptLst>
  <dgm:cxnLst>
    <dgm:cxn modelId="{66DDC26D-58B0-4546-B418-2D5024A23CF9}" type="presOf" srcId="{17C5364A-D650-495B-BBCB-ECD87ECB7579}" destId="{353F06DF-5456-4C83-A70D-70B834FF70CE}" srcOrd="0" destOrd="0" presId="urn:microsoft.com/office/officeart/2005/8/layout/pList2"/>
    <dgm:cxn modelId="{3B51DEA6-3F85-4EB0-B7F5-96173A55573E}" type="presOf" srcId="{819B4EC2-9016-43A4-AA1A-F408C4A6B80C}" destId="{BC7EBC03-DC56-48BA-BE8A-E0BD19DD3794}" srcOrd="0" destOrd="0" presId="urn:microsoft.com/office/officeart/2005/8/layout/pList2"/>
    <dgm:cxn modelId="{9800B1F4-3B51-453D-997B-054CA0E743EF}" type="presOf" srcId="{161449B5-E370-4266-9812-98522CC80D31}" destId="{A9D2E55A-DA20-4B33-8C57-1E9E00A0B2F9}" srcOrd="0" destOrd="0" presId="urn:microsoft.com/office/officeart/2005/8/layout/pList2"/>
    <dgm:cxn modelId="{513410E1-CA37-4436-9348-1EBDDF858FBD}" srcId="{17C5364A-D650-495B-BBCB-ECD87ECB7579}" destId="{E549381C-741D-44A3-A650-33CFAC174C95}" srcOrd="0" destOrd="0" parTransId="{2EF8A2B5-01F6-4F6E-8DCA-035362A88EE7}" sibTransId="{819B4EC2-9016-43A4-AA1A-F408C4A6B80C}"/>
    <dgm:cxn modelId="{4D90BD5D-3B88-414E-89CB-1CCF2FCBBD56}" srcId="{17C5364A-D650-495B-BBCB-ECD87ECB7579}" destId="{161449B5-E370-4266-9812-98522CC80D31}" srcOrd="2" destOrd="0" parTransId="{3A0FCB71-E00D-4FAB-AD5D-E73C4F6C7158}" sibTransId="{5C2DCFF1-59A6-4CCB-9C9A-607A52D03696}"/>
    <dgm:cxn modelId="{5CBE28A7-2922-4BFA-B236-D2851916429D}" srcId="{17C5364A-D650-495B-BBCB-ECD87ECB7579}" destId="{7E39BB1E-1B05-4845-8883-DD4F0CDD09FC}" srcOrd="1" destOrd="0" parTransId="{6FCCA797-E349-43B8-B99B-BCD15CAFAD16}" sibTransId="{BC6A8DAB-F8B3-4F33-9D5D-207143AE94E9}"/>
    <dgm:cxn modelId="{7AAC91D8-4E91-40A6-8FBF-F1FA91C50569}" type="presOf" srcId="{E549381C-741D-44A3-A650-33CFAC174C95}" destId="{5A489005-5F03-482F-ACDB-670D221FF1D4}" srcOrd="0" destOrd="0" presId="urn:microsoft.com/office/officeart/2005/8/layout/pList2"/>
    <dgm:cxn modelId="{E4632D82-D52C-4E70-B16D-39758A4C5D67}" type="presOf" srcId="{BC6A8DAB-F8B3-4F33-9D5D-207143AE94E9}" destId="{F0240835-E0E8-45D4-AAB7-9671A66CF590}" srcOrd="0" destOrd="0" presId="urn:microsoft.com/office/officeart/2005/8/layout/pList2"/>
    <dgm:cxn modelId="{43F7FFDD-BB6D-449B-B95C-4D7A66A956E5}" type="presOf" srcId="{7E39BB1E-1B05-4845-8883-DD4F0CDD09FC}" destId="{4B130EB7-B77C-4840-A23B-4613B3C4EEAC}" srcOrd="0" destOrd="0" presId="urn:microsoft.com/office/officeart/2005/8/layout/pList2"/>
    <dgm:cxn modelId="{BCF8C831-ADD0-4634-AC90-ADE166122403}" type="presParOf" srcId="{353F06DF-5456-4C83-A70D-70B834FF70CE}" destId="{121A6069-AE89-4DD3-B6E7-B8C8F3B7DD0F}" srcOrd="0" destOrd="0" presId="urn:microsoft.com/office/officeart/2005/8/layout/pList2"/>
    <dgm:cxn modelId="{5C2008FD-8507-46EB-ABBF-233A1652F353}" type="presParOf" srcId="{353F06DF-5456-4C83-A70D-70B834FF70CE}" destId="{A90BAC29-1B88-4D93-A9AE-F5DA22A78987}" srcOrd="1" destOrd="0" presId="urn:microsoft.com/office/officeart/2005/8/layout/pList2"/>
    <dgm:cxn modelId="{16386E49-685A-409E-8B61-06FEA3432156}" type="presParOf" srcId="{A90BAC29-1B88-4D93-A9AE-F5DA22A78987}" destId="{E810F49C-5D15-48A3-BB82-8DB6C8D7048D}" srcOrd="0" destOrd="0" presId="urn:microsoft.com/office/officeart/2005/8/layout/pList2"/>
    <dgm:cxn modelId="{21A354C2-D9D4-425A-9F9B-22AC9B44AD91}" type="presParOf" srcId="{E810F49C-5D15-48A3-BB82-8DB6C8D7048D}" destId="{5A489005-5F03-482F-ACDB-670D221FF1D4}" srcOrd="0" destOrd="0" presId="urn:microsoft.com/office/officeart/2005/8/layout/pList2"/>
    <dgm:cxn modelId="{8F6DA458-560C-4C68-9855-2CCFB5D00BD6}" type="presParOf" srcId="{E810F49C-5D15-48A3-BB82-8DB6C8D7048D}" destId="{8F93FEE4-9A7B-49EC-A87E-5D37D99C0B9D}" srcOrd="1" destOrd="0" presId="urn:microsoft.com/office/officeart/2005/8/layout/pList2"/>
    <dgm:cxn modelId="{2F789090-6B91-4FA0-8798-3F1BF4092CAB}" type="presParOf" srcId="{E810F49C-5D15-48A3-BB82-8DB6C8D7048D}" destId="{FF48CA41-A273-456C-98AD-0955B3C3CD7A}" srcOrd="2" destOrd="0" presId="urn:microsoft.com/office/officeart/2005/8/layout/pList2"/>
    <dgm:cxn modelId="{1276DD64-9F88-4C09-BD49-7428FEF9970B}" type="presParOf" srcId="{A90BAC29-1B88-4D93-A9AE-F5DA22A78987}" destId="{BC7EBC03-DC56-48BA-BE8A-E0BD19DD3794}" srcOrd="1" destOrd="0" presId="urn:microsoft.com/office/officeart/2005/8/layout/pList2"/>
    <dgm:cxn modelId="{CB873A8F-3EAE-491B-AF59-FABFCFCB250E}" type="presParOf" srcId="{A90BAC29-1B88-4D93-A9AE-F5DA22A78987}" destId="{CAD0CC75-0A67-492C-A5F4-C91CA5FE92B3}" srcOrd="2" destOrd="0" presId="urn:microsoft.com/office/officeart/2005/8/layout/pList2"/>
    <dgm:cxn modelId="{73C80263-6FEF-44D5-8B7C-837FA64FF176}" type="presParOf" srcId="{CAD0CC75-0A67-492C-A5F4-C91CA5FE92B3}" destId="{4B130EB7-B77C-4840-A23B-4613B3C4EEAC}" srcOrd="0" destOrd="0" presId="urn:microsoft.com/office/officeart/2005/8/layout/pList2"/>
    <dgm:cxn modelId="{241C8097-9A9F-4AC0-9874-3D23B7692ACC}" type="presParOf" srcId="{CAD0CC75-0A67-492C-A5F4-C91CA5FE92B3}" destId="{76CB54A4-D26E-4203-9F9B-6785E10F2BBA}" srcOrd="1" destOrd="0" presId="urn:microsoft.com/office/officeart/2005/8/layout/pList2"/>
    <dgm:cxn modelId="{687C6901-5AAA-485F-9648-69DC41E78440}" type="presParOf" srcId="{CAD0CC75-0A67-492C-A5F4-C91CA5FE92B3}" destId="{17AAADB3-E98C-49FE-9EF1-C4C9FDF33086}" srcOrd="2" destOrd="0" presId="urn:microsoft.com/office/officeart/2005/8/layout/pList2"/>
    <dgm:cxn modelId="{C0031B18-C292-4BDA-A3A5-AEB111D1036F}" type="presParOf" srcId="{A90BAC29-1B88-4D93-A9AE-F5DA22A78987}" destId="{F0240835-E0E8-45D4-AAB7-9671A66CF590}" srcOrd="3" destOrd="0" presId="urn:microsoft.com/office/officeart/2005/8/layout/pList2"/>
    <dgm:cxn modelId="{2C5281E3-F35D-4DBB-8007-E117FC05DA83}" type="presParOf" srcId="{A90BAC29-1B88-4D93-A9AE-F5DA22A78987}" destId="{01FB17CA-921F-4727-9D16-082CD3E339AB}" srcOrd="4" destOrd="0" presId="urn:microsoft.com/office/officeart/2005/8/layout/pList2"/>
    <dgm:cxn modelId="{73E0259A-E194-436F-B7CF-B48C431560E6}" type="presParOf" srcId="{01FB17CA-921F-4727-9D16-082CD3E339AB}" destId="{A9D2E55A-DA20-4B33-8C57-1E9E00A0B2F9}" srcOrd="0" destOrd="0" presId="urn:microsoft.com/office/officeart/2005/8/layout/pList2"/>
    <dgm:cxn modelId="{341FEFDB-FB4A-44F1-A85C-1A2ECE06C911}" type="presParOf" srcId="{01FB17CA-921F-4727-9D16-082CD3E339AB}" destId="{AFE2A423-70BB-40FC-B777-F1B0A8C3F94D}" srcOrd="1" destOrd="0" presId="urn:microsoft.com/office/officeart/2005/8/layout/pList2"/>
    <dgm:cxn modelId="{F01D76C3-FF31-41E4-A306-877FCB8C7620}" type="presParOf" srcId="{01FB17CA-921F-4727-9D16-082CD3E339AB}" destId="{C27694C3-551B-402C-9BAE-0979709C94BB}" srcOrd="2" destOrd="0" presId="urn:microsoft.com/office/officeart/2005/8/layout/p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A178EA-77E0-42FC-8CE8-10A2BEE898DD}" type="doc">
      <dgm:prSet loTypeId="urn:microsoft.com/office/officeart/2005/8/layout/lProcess2" loCatId="list" qsTypeId="urn:microsoft.com/office/officeart/2005/8/quickstyle/simple1" qsCatId="simple" csTypeId="urn:microsoft.com/office/officeart/2005/8/colors/accent0_3" csCatId="mainScheme" phldr="1"/>
      <dgm:spPr/>
      <dgm:t>
        <a:bodyPr/>
        <a:lstStyle/>
        <a:p>
          <a:endParaRPr lang="en-US"/>
        </a:p>
      </dgm:t>
    </dgm:pt>
    <dgm:pt modelId="{22AB8296-652A-4E64-BE94-2E005990BEC3}">
      <dgm:prSet phldrT="[Text]" custT="1"/>
      <dgm:spPr/>
      <dgm:t>
        <a:bodyPr/>
        <a:lstStyle/>
        <a:p>
          <a:r>
            <a:rPr lang="en-US" sz="2000" dirty="0"/>
            <a:t>COVID or Suspect COVID, ED Staff</a:t>
          </a:r>
        </a:p>
      </dgm:t>
    </dgm:pt>
    <dgm:pt modelId="{CAF4BF47-EFEB-4CDD-B1CF-A6598C5DCED3}" type="parTrans" cxnId="{EC34C24A-FF68-4467-9F62-267FE2B76CFE}">
      <dgm:prSet/>
      <dgm:spPr/>
      <dgm:t>
        <a:bodyPr/>
        <a:lstStyle/>
        <a:p>
          <a:endParaRPr lang="en-US"/>
        </a:p>
      </dgm:t>
    </dgm:pt>
    <dgm:pt modelId="{D25DDF83-A31A-4E9B-A693-58EE04F7D04B}" type="sibTrans" cxnId="{EC34C24A-FF68-4467-9F62-267FE2B76CFE}">
      <dgm:prSet/>
      <dgm:spPr/>
      <dgm:t>
        <a:bodyPr/>
        <a:lstStyle/>
        <a:p>
          <a:endParaRPr lang="en-US"/>
        </a:p>
      </dgm:t>
    </dgm:pt>
    <dgm:pt modelId="{0E1F908B-C3CD-4698-9C4B-ED355D6B1CEA}">
      <dgm:prSet phldrT="[Text]" custT="1"/>
      <dgm:spPr/>
      <dgm:t>
        <a:bodyPr/>
        <a:lstStyle/>
        <a:p>
          <a:r>
            <a:rPr lang="en-US" sz="1600" u="sng" dirty="0"/>
            <a:t> From PPE Czar</a:t>
          </a:r>
        </a:p>
        <a:p>
          <a:r>
            <a:rPr lang="en-US" sz="1600" dirty="0"/>
            <a:t> - N95 or Level 3 mask with goggles or any face shield</a:t>
          </a:r>
        </a:p>
        <a:p>
          <a:r>
            <a:rPr lang="en-US" sz="1600" dirty="0"/>
            <a:t>Or</a:t>
          </a:r>
        </a:p>
        <a:p>
          <a:r>
            <a:rPr lang="en-US" sz="1600" dirty="0"/>
            <a:t> - Level 1 with full face shield</a:t>
          </a:r>
        </a:p>
        <a:p>
          <a:r>
            <a:rPr lang="en-US" sz="1600" dirty="0"/>
            <a:t>Plus</a:t>
          </a:r>
        </a:p>
        <a:p>
          <a:r>
            <a:rPr lang="en-US" sz="1600" dirty="0"/>
            <a:t> - Hospital Scrubs</a:t>
          </a:r>
        </a:p>
      </dgm:t>
    </dgm:pt>
    <dgm:pt modelId="{1919C4B7-E775-4E1E-A3E9-932693B8AB10}" type="parTrans" cxnId="{EE198B50-1F36-43C3-A404-7FE8551ED78A}">
      <dgm:prSet/>
      <dgm:spPr/>
      <dgm:t>
        <a:bodyPr/>
        <a:lstStyle/>
        <a:p>
          <a:endParaRPr lang="en-US"/>
        </a:p>
      </dgm:t>
    </dgm:pt>
    <dgm:pt modelId="{3F53201D-829B-49CA-914B-6D0EEC412100}" type="sibTrans" cxnId="{EE198B50-1F36-43C3-A404-7FE8551ED78A}">
      <dgm:prSet/>
      <dgm:spPr/>
      <dgm:t>
        <a:bodyPr/>
        <a:lstStyle/>
        <a:p>
          <a:endParaRPr lang="en-US"/>
        </a:p>
      </dgm:t>
    </dgm:pt>
    <dgm:pt modelId="{19A7D6C7-D18F-4EBF-8A8A-CE3BE0B92913}">
      <dgm:prSet phldrT="[Text]"/>
      <dgm:spPr/>
      <dgm:t>
        <a:bodyPr/>
        <a:lstStyle/>
        <a:p>
          <a:r>
            <a:rPr lang="en-US" u="sng" dirty="0"/>
            <a:t>On Unit</a:t>
          </a:r>
        </a:p>
        <a:p>
          <a:r>
            <a:rPr lang="en-US" u="none" dirty="0"/>
            <a:t> - Isolation Gowns</a:t>
          </a:r>
        </a:p>
        <a:p>
          <a:r>
            <a:rPr lang="en-US" u="none" dirty="0"/>
            <a:t> - Gloves</a:t>
          </a:r>
        </a:p>
      </dgm:t>
    </dgm:pt>
    <dgm:pt modelId="{353B55B5-90D7-4B33-93D0-9AE9ABC1CF11}" type="parTrans" cxnId="{4F3FA300-BDF0-47D6-BE6F-1286D3251B40}">
      <dgm:prSet/>
      <dgm:spPr/>
      <dgm:t>
        <a:bodyPr/>
        <a:lstStyle/>
        <a:p>
          <a:endParaRPr lang="en-US"/>
        </a:p>
      </dgm:t>
    </dgm:pt>
    <dgm:pt modelId="{8B499186-86F6-44C3-8664-A75CEAD65C4B}" type="sibTrans" cxnId="{4F3FA300-BDF0-47D6-BE6F-1286D3251B40}">
      <dgm:prSet/>
      <dgm:spPr/>
      <dgm:t>
        <a:bodyPr/>
        <a:lstStyle/>
        <a:p>
          <a:endParaRPr lang="en-US"/>
        </a:p>
      </dgm:t>
    </dgm:pt>
    <dgm:pt modelId="{A5D08952-7A2C-4834-84AB-0EC2024BB574}">
      <dgm:prSet phldrT="[Text]" custT="1"/>
      <dgm:spPr/>
      <dgm:t>
        <a:bodyPr/>
        <a:lstStyle/>
        <a:p>
          <a:r>
            <a:rPr lang="en-US" sz="2000" dirty="0"/>
            <a:t>Patient Care Environment and EVS (Non-COVID)</a:t>
          </a:r>
        </a:p>
      </dgm:t>
    </dgm:pt>
    <dgm:pt modelId="{455EB443-4FB9-466E-B7EB-F533D84E0C75}" type="parTrans" cxnId="{47658C7F-84C4-4AE5-AB32-1F9ED2D44CA9}">
      <dgm:prSet/>
      <dgm:spPr/>
      <dgm:t>
        <a:bodyPr/>
        <a:lstStyle/>
        <a:p>
          <a:endParaRPr lang="en-US"/>
        </a:p>
      </dgm:t>
    </dgm:pt>
    <dgm:pt modelId="{82A4CF6E-6A87-4567-9470-A7B279EF73B6}" type="sibTrans" cxnId="{47658C7F-84C4-4AE5-AB32-1F9ED2D44CA9}">
      <dgm:prSet/>
      <dgm:spPr/>
      <dgm:t>
        <a:bodyPr/>
        <a:lstStyle/>
        <a:p>
          <a:endParaRPr lang="en-US"/>
        </a:p>
      </dgm:t>
    </dgm:pt>
    <dgm:pt modelId="{87B45524-F0C0-4D70-B8BD-3E77496DEA9E}">
      <dgm:prSet phldrT="[Text]" custT="1"/>
      <dgm:spPr/>
      <dgm:t>
        <a:bodyPr/>
        <a:lstStyle/>
        <a:p>
          <a:r>
            <a:rPr lang="en-US" sz="1600" u="sng" dirty="0"/>
            <a:t>From PPE Czar</a:t>
          </a:r>
        </a:p>
        <a:p>
          <a:r>
            <a:rPr lang="en-US" sz="1600" u="none" dirty="0"/>
            <a:t>Level 1 Mask</a:t>
          </a:r>
        </a:p>
      </dgm:t>
    </dgm:pt>
    <dgm:pt modelId="{D0B9FA3C-E9AB-40A3-9141-157E47C5BA5A}" type="parTrans" cxnId="{1BC54B29-F9F2-4C00-9EE3-2BE25ADCE20F}">
      <dgm:prSet/>
      <dgm:spPr/>
      <dgm:t>
        <a:bodyPr/>
        <a:lstStyle/>
        <a:p>
          <a:endParaRPr lang="en-US"/>
        </a:p>
      </dgm:t>
    </dgm:pt>
    <dgm:pt modelId="{284F7E28-F6CB-4A58-9BFB-187C6B7D96A4}" type="sibTrans" cxnId="{1BC54B29-F9F2-4C00-9EE3-2BE25ADCE20F}">
      <dgm:prSet/>
      <dgm:spPr/>
      <dgm:t>
        <a:bodyPr/>
        <a:lstStyle/>
        <a:p>
          <a:endParaRPr lang="en-US"/>
        </a:p>
      </dgm:t>
    </dgm:pt>
    <dgm:pt modelId="{59EF5C22-19DE-4880-9FEA-17FC87E07477}">
      <dgm:prSet phldrT="[Text]"/>
      <dgm:spPr/>
      <dgm:t>
        <a:bodyPr/>
        <a:lstStyle/>
        <a:p>
          <a:r>
            <a:rPr lang="en-US" u="sng" dirty="0"/>
            <a:t>On Unit</a:t>
          </a:r>
        </a:p>
        <a:p>
          <a:r>
            <a:rPr lang="en-US" u="none" dirty="0"/>
            <a:t>Gloves per usual care</a:t>
          </a:r>
        </a:p>
      </dgm:t>
    </dgm:pt>
    <dgm:pt modelId="{7EAF4282-6FE8-4F67-BF02-1767B276206D}" type="parTrans" cxnId="{9BC7623E-B9F1-4DC7-A031-259769960B1D}">
      <dgm:prSet/>
      <dgm:spPr/>
      <dgm:t>
        <a:bodyPr/>
        <a:lstStyle/>
        <a:p>
          <a:endParaRPr lang="en-US"/>
        </a:p>
      </dgm:t>
    </dgm:pt>
    <dgm:pt modelId="{F7494932-82BA-4B3A-98BB-6FC5D1DC26EA}" type="sibTrans" cxnId="{9BC7623E-B9F1-4DC7-A031-259769960B1D}">
      <dgm:prSet/>
      <dgm:spPr/>
      <dgm:t>
        <a:bodyPr/>
        <a:lstStyle/>
        <a:p>
          <a:endParaRPr lang="en-US"/>
        </a:p>
      </dgm:t>
    </dgm:pt>
    <dgm:pt modelId="{15B898E7-37C0-4D0D-9DCF-313C5E1C11B4}">
      <dgm:prSet phldrT="[Text]" custT="1"/>
      <dgm:spPr/>
      <dgm:t>
        <a:bodyPr/>
        <a:lstStyle/>
        <a:p>
          <a:r>
            <a:rPr lang="en-US" sz="2000" dirty="0"/>
            <a:t>Respiratory Therapy and Intubation Team</a:t>
          </a:r>
        </a:p>
      </dgm:t>
    </dgm:pt>
    <dgm:pt modelId="{1C84489D-D51A-4BB4-B8F5-255E9CF82F09}" type="parTrans" cxnId="{0F4D85FD-C5EF-4ABD-8E49-BC2116BAC704}">
      <dgm:prSet/>
      <dgm:spPr/>
    </dgm:pt>
    <dgm:pt modelId="{D12FFDD2-6F63-475E-BC23-468C4C8208EF}" type="sibTrans" cxnId="{0F4D85FD-C5EF-4ABD-8E49-BC2116BAC704}">
      <dgm:prSet/>
      <dgm:spPr/>
    </dgm:pt>
    <dgm:pt modelId="{403457D6-A378-41D9-932A-BADDC16CF34B}">
      <dgm:prSet phldrT="[Text]" custT="1"/>
      <dgm:spPr/>
      <dgm:t>
        <a:bodyPr/>
        <a:lstStyle/>
        <a:p>
          <a:r>
            <a:rPr lang="en-US" sz="1400" u="sng" dirty="0"/>
            <a:t>From PPE Czar</a:t>
          </a:r>
        </a:p>
        <a:p>
          <a:r>
            <a:rPr lang="en-US" sz="1400" u="none" dirty="0"/>
            <a:t>- N95 mask with goggles or any face shield</a:t>
          </a:r>
        </a:p>
        <a:p>
          <a:r>
            <a:rPr lang="en-US" sz="1400" u="none" dirty="0"/>
            <a:t>Plus</a:t>
          </a:r>
        </a:p>
        <a:p>
          <a:r>
            <a:rPr lang="en-US" sz="1400" u="none" dirty="0"/>
            <a:t>- Hospital Scrubs for RT</a:t>
          </a:r>
        </a:p>
      </dgm:t>
    </dgm:pt>
    <dgm:pt modelId="{FE86B366-1EEB-46F8-91EE-0D4C237EE13B}" type="parTrans" cxnId="{814BD61B-6C38-42C6-8A15-AF2021C41CDF}">
      <dgm:prSet/>
      <dgm:spPr/>
    </dgm:pt>
    <dgm:pt modelId="{D1DA0014-1298-42B3-B6F8-44DC8E6EF4D2}" type="sibTrans" cxnId="{814BD61B-6C38-42C6-8A15-AF2021C41CDF}">
      <dgm:prSet/>
      <dgm:spPr/>
    </dgm:pt>
    <dgm:pt modelId="{809B8E46-625C-4598-9981-BC3116277FC5}">
      <dgm:prSet phldrT="[Text]" custT="1"/>
      <dgm:spPr/>
      <dgm:t>
        <a:bodyPr/>
        <a:lstStyle/>
        <a:p>
          <a:r>
            <a:rPr lang="en-US" sz="1400" u="sng" dirty="0"/>
            <a:t>On Unit</a:t>
          </a:r>
        </a:p>
        <a:p>
          <a:r>
            <a:rPr lang="en-US" sz="1400" u="none" dirty="0"/>
            <a:t> - Isolation Gowns</a:t>
          </a:r>
        </a:p>
        <a:p>
          <a:r>
            <a:rPr lang="en-US" sz="1400" u="none" dirty="0"/>
            <a:t> - Gloves</a:t>
          </a:r>
        </a:p>
        <a:p>
          <a:endParaRPr lang="en-US" sz="1400" u="none" dirty="0"/>
        </a:p>
      </dgm:t>
    </dgm:pt>
    <dgm:pt modelId="{5A9AD621-BB5A-4BD9-92F0-B6ECD45E2469}" type="parTrans" cxnId="{F26B3D17-62BE-4AC4-B805-BED6F6FCB94F}">
      <dgm:prSet/>
      <dgm:spPr/>
    </dgm:pt>
    <dgm:pt modelId="{E9EE0B74-C567-4F0E-B80D-B36DAFFDA229}" type="sibTrans" cxnId="{F26B3D17-62BE-4AC4-B805-BED6F6FCB94F}">
      <dgm:prSet/>
      <dgm:spPr/>
    </dgm:pt>
    <dgm:pt modelId="{0D384885-DD94-4B4C-9309-C6900F8A2CDE}" type="pres">
      <dgm:prSet presAssocID="{ABA178EA-77E0-42FC-8CE8-10A2BEE898DD}" presName="theList" presStyleCnt="0">
        <dgm:presLayoutVars>
          <dgm:dir/>
          <dgm:animLvl val="lvl"/>
          <dgm:resizeHandles val="exact"/>
        </dgm:presLayoutVars>
      </dgm:prSet>
      <dgm:spPr/>
      <dgm:t>
        <a:bodyPr/>
        <a:lstStyle/>
        <a:p>
          <a:endParaRPr lang="en-US"/>
        </a:p>
      </dgm:t>
    </dgm:pt>
    <dgm:pt modelId="{3AFA2238-6CB1-4987-B664-7A4917935BE0}" type="pres">
      <dgm:prSet presAssocID="{22AB8296-652A-4E64-BE94-2E005990BEC3}" presName="compNode" presStyleCnt="0"/>
      <dgm:spPr/>
    </dgm:pt>
    <dgm:pt modelId="{B5CF36B8-2471-4088-B441-85F2DF2511E9}" type="pres">
      <dgm:prSet presAssocID="{22AB8296-652A-4E64-BE94-2E005990BEC3}" presName="aNode" presStyleLbl="bgShp" presStyleIdx="0" presStyleCnt="3"/>
      <dgm:spPr/>
      <dgm:t>
        <a:bodyPr/>
        <a:lstStyle/>
        <a:p>
          <a:endParaRPr lang="en-US"/>
        </a:p>
      </dgm:t>
    </dgm:pt>
    <dgm:pt modelId="{BD620746-EE25-42EF-AB48-55E0ADC5BAD8}" type="pres">
      <dgm:prSet presAssocID="{22AB8296-652A-4E64-BE94-2E005990BEC3}" presName="textNode" presStyleLbl="bgShp" presStyleIdx="0" presStyleCnt="3"/>
      <dgm:spPr/>
      <dgm:t>
        <a:bodyPr/>
        <a:lstStyle/>
        <a:p>
          <a:endParaRPr lang="en-US"/>
        </a:p>
      </dgm:t>
    </dgm:pt>
    <dgm:pt modelId="{9644DD31-0C23-47ED-A79C-C1E5F7453AFA}" type="pres">
      <dgm:prSet presAssocID="{22AB8296-652A-4E64-BE94-2E005990BEC3}" presName="compChildNode" presStyleCnt="0"/>
      <dgm:spPr/>
    </dgm:pt>
    <dgm:pt modelId="{5044ED12-67A2-4F1D-8AE5-E7B153547E79}" type="pres">
      <dgm:prSet presAssocID="{22AB8296-652A-4E64-BE94-2E005990BEC3}" presName="theInnerList" presStyleCnt="0"/>
      <dgm:spPr/>
    </dgm:pt>
    <dgm:pt modelId="{C0B3088A-418A-464F-8E6A-A386D51336E0}" type="pres">
      <dgm:prSet presAssocID="{0E1F908B-C3CD-4698-9C4B-ED355D6B1CEA}" presName="childNode" presStyleLbl="node1" presStyleIdx="0" presStyleCnt="6" custScaleX="112024" custScaleY="432307" custLinFactY="-30666" custLinFactNeighborX="215" custLinFactNeighborY="-100000">
        <dgm:presLayoutVars>
          <dgm:bulletEnabled val="1"/>
        </dgm:presLayoutVars>
      </dgm:prSet>
      <dgm:spPr/>
      <dgm:t>
        <a:bodyPr/>
        <a:lstStyle/>
        <a:p>
          <a:endParaRPr lang="en-US"/>
        </a:p>
      </dgm:t>
    </dgm:pt>
    <dgm:pt modelId="{3F896BBA-2ED1-4912-BA72-70CB70A4686E}" type="pres">
      <dgm:prSet presAssocID="{0E1F908B-C3CD-4698-9C4B-ED355D6B1CEA}" presName="aSpace2" presStyleCnt="0"/>
      <dgm:spPr/>
    </dgm:pt>
    <dgm:pt modelId="{19347F78-91A5-406B-A798-6DD791C4CEAB}" type="pres">
      <dgm:prSet presAssocID="{19A7D6C7-D18F-4EBF-8A8A-CE3BE0B92913}" presName="childNode" presStyleLbl="node1" presStyleIdx="1" presStyleCnt="6" custScaleX="111595" custScaleY="178323">
        <dgm:presLayoutVars>
          <dgm:bulletEnabled val="1"/>
        </dgm:presLayoutVars>
      </dgm:prSet>
      <dgm:spPr/>
      <dgm:t>
        <a:bodyPr/>
        <a:lstStyle/>
        <a:p>
          <a:endParaRPr lang="en-US"/>
        </a:p>
      </dgm:t>
    </dgm:pt>
    <dgm:pt modelId="{757AFCFB-7A79-4EF0-9A9F-8DD3396A8A7D}" type="pres">
      <dgm:prSet presAssocID="{22AB8296-652A-4E64-BE94-2E005990BEC3}" presName="aSpace" presStyleCnt="0"/>
      <dgm:spPr/>
    </dgm:pt>
    <dgm:pt modelId="{709C85E7-16B1-4A71-811E-971E62BC5689}" type="pres">
      <dgm:prSet presAssocID="{15B898E7-37C0-4D0D-9DCF-313C5E1C11B4}" presName="compNode" presStyleCnt="0"/>
      <dgm:spPr/>
    </dgm:pt>
    <dgm:pt modelId="{65640DED-00CC-43D6-B50E-C89E1D9F2B79}" type="pres">
      <dgm:prSet presAssocID="{15B898E7-37C0-4D0D-9DCF-313C5E1C11B4}" presName="aNode" presStyleLbl="bgShp" presStyleIdx="1" presStyleCnt="3"/>
      <dgm:spPr/>
      <dgm:t>
        <a:bodyPr/>
        <a:lstStyle/>
        <a:p>
          <a:endParaRPr lang="en-US"/>
        </a:p>
      </dgm:t>
    </dgm:pt>
    <dgm:pt modelId="{ACD4B125-ADB5-4212-910E-6D9106E8AE4D}" type="pres">
      <dgm:prSet presAssocID="{15B898E7-37C0-4D0D-9DCF-313C5E1C11B4}" presName="textNode" presStyleLbl="bgShp" presStyleIdx="1" presStyleCnt="3"/>
      <dgm:spPr/>
      <dgm:t>
        <a:bodyPr/>
        <a:lstStyle/>
        <a:p>
          <a:endParaRPr lang="en-US"/>
        </a:p>
      </dgm:t>
    </dgm:pt>
    <dgm:pt modelId="{61FD2E11-4656-4C93-BBA8-556A74900D6B}" type="pres">
      <dgm:prSet presAssocID="{15B898E7-37C0-4D0D-9DCF-313C5E1C11B4}" presName="compChildNode" presStyleCnt="0"/>
      <dgm:spPr/>
    </dgm:pt>
    <dgm:pt modelId="{726708C0-4495-4448-92D8-FD65B2F3CAFC}" type="pres">
      <dgm:prSet presAssocID="{15B898E7-37C0-4D0D-9DCF-313C5E1C11B4}" presName="theInnerList" presStyleCnt="0"/>
      <dgm:spPr/>
    </dgm:pt>
    <dgm:pt modelId="{679DB264-E8F7-4593-921B-30B95EF9BC7D}" type="pres">
      <dgm:prSet presAssocID="{403457D6-A378-41D9-932A-BADDC16CF34B}" presName="childNode" presStyleLbl="node1" presStyleIdx="2" presStyleCnt="6" custScaleX="110553" custScaleY="200552" custLinFactY="-4303" custLinFactNeighborX="0" custLinFactNeighborY="-100000">
        <dgm:presLayoutVars>
          <dgm:bulletEnabled val="1"/>
        </dgm:presLayoutVars>
      </dgm:prSet>
      <dgm:spPr/>
      <dgm:t>
        <a:bodyPr/>
        <a:lstStyle/>
        <a:p>
          <a:endParaRPr lang="en-US"/>
        </a:p>
      </dgm:t>
    </dgm:pt>
    <dgm:pt modelId="{63A6BEBA-12B8-4C04-9FB6-BBA7CA1FA6A3}" type="pres">
      <dgm:prSet presAssocID="{403457D6-A378-41D9-932A-BADDC16CF34B}" presName="aSpace2" presStyleCnt="0"/>
      <dgm:spPr/>
    </dgm:pt>
    <dgm:pt modelId="{3CCA550E-0E9F-42E3-B2E1-977A2C3898C6}" type="pres">
      <dgm:prSet presAssocID="{809B8E46-625C-4598-9981-BC3116277FC5}" presName="childNode" presStyleLbl="node1" presStyleIdx="3" presStyleCnt="6" custScaleY="141201">
        <dgm:presLayoutVars>
          <dgm:bulletEnabled val="1"/>
        </dgm:presLayoutVars>
      </dgm:prSet>
      <dgm:spPr/>
      <dgm:t>
        <a:bodyPr/>
        <a:lstStyle/>
        <a:p>
          <a:endParaRPr lang="en-US"/>
        </a:p>
      </dgm:t>
    </dgm:pt>
    <dgm:pt modelId="{FE6D95FD-9266-4986-B004-45DBD10ACFF0}" type="pres">
      <dgm:prSet presAssocID="{15B898E7-37C0-4D0D-9DCF-313C5E1C11B4}" presName="aSpace" presStyleCnt="0"/>
      <dgm:spPr/>
    </dgm:pt>
    <dgm:pt modelId="{2288FD22-30A9-46F3-A95F-D6ED2AB5F38F}" type="pres">
      <dgm:prSet presAssocID="{A5D08952-7A2C-4834-84AB-0EC2024BB574}" presName="compNode" presStyleCnt="0"/>
      <dgm:spPr/>
    </dgm:pt>
    <dgm:pt modelId="{97EE1507-DAA1-4A6F-8D95-18815C682CFE}" type="pres">
      <dgm:prSet presAssocID="{A5D08952-7A2C-4834-84AB-0EC2024BB574}" presName="aNode" presStyleLbl="bgShp" presStyleIdx="2" presStyleCnt="3"/>
      <dgm:spPr/>
      <dgm:t>
        <a:bodyPr/>
        <a:lstStyle/>
        <a:p>
          <a:endParaRPr lang="en-US"/>
        </a:p>
      </dgm:t>
    </dgm:pt>
    <dgm:pt modelId="{EE99AAA8-71D9-4208-950E-73415B157F7B}" type="pres">
      <dgm:prSet presAssocID="{A5D08952-7A2C-4834-84AB-0EC2024BB574}" presName="textNode" presStyleLbl="bgShp" presStyleIdx="2" presStyleCnt="3"/>
      <dgm:spPr/>
      <dgm:t>
        <a:bodyPr/>
        <a:lstStyle/>
        <a:p>
          <a:endParaRPr lang="en-US"/>
        </a:p>
      </dgm:t>
    </dgm:pt>
    <dgm:pt modelId="{FEDC4CD4-B979-4553-A79C-7F5839081761}" type="pres">
      <dgm:prSet presAssocID="{A5D08952-7A2C-4834-84AB-0EC2024BB574}" presName="compChildNode" presStyleCnt="0"/>
      <dgm:spPr/>
    </dgm:pt>
    <dgm:pt modelId="{C3A79C9F-488D-42FD-8F4E-C996C9F2F117}" type="pres">
      <dgm:prSet presAssocID="{A5D08952-7A2C-4834-84AB-0EC2024BB574}" presName="theInnerList" presStyleCnt="0"/>
      <dgm:spPr/>
    </dgm:pt>
    <dgm:pt modelId="{72F3F1A2-E763-42D6-8DA6-71E16AEBF477}" type="pres">
      <dgm:prSet presAssocID="{87B45524-F0C0-4D70-B8BD-3E77496DEA9E}" presName="childNode" presStyleLbl="node1" presStyleIdx="4" presStyleCnt="6">
        <dgm:presLayoutVars>
          <dgm:bulletEnabled val="1"/>
        </dgm:presLayoutVars>
      </dgm:prSet>
      <dgm:spPr/>
      <dgm:t>
        <a:bodyPr/>
        <a:lstStyle/>
        <a:p>
          <a:endParaRPr lang="en-US"/>
        </a:p>
      </dgm:t>
    </dgm:pt>
    <dgm:pt modelId="{BC75892C-5D78-4CE1-83AD-15A343CF6277}" type="pres">
      <dgm:prSet presAssocID="{87B45524-F0C0-4D70-B8BD-3E77496DEA9E}" presName="aSpace2" presStyleCnt="0"/>
      <dgm:spPr/>
    </dgm:pt>
    <dgm:pt modelId="{FAC24E50-70D0-45CC-8497-98731F134C04}" type="pres">
      <dgm:prSet presAssocID="{59EF5C22-19DE-4880-9FEA-17FC87E07477}" presName="childNode" presStyleLbl="node1" presStyleIdx="5" presStyleCnt="6">
        <dgm:presLayoutVars>
          <dgm:bulletEnabled val="1"/>
        </dgm:presLayoutVars>
      </dgm:prSet>
      <dgm:spPr/>
      <dgm:t>
        <a:bodyPr/>
        <a:lstStyle/>
        <a:p>
          <a:endParaRPr lang="en-US"/>
        </a:p>
      </dgm:t>
    </dgm:pt>
  </dgm:ptLst>
  <dgm:cxnLst>
    <dgm:cxn modelId="{F26B3D17-62BE-4AC4-B805-BED6F6FCB94F}" srcId="{15B898E7-37C0-4D0D-9DCF-313C5E1C11B4}" destId="{809B8E46-625C-4598-9981-BC3116277FC5}" srcOrd="1" destOrd="0" parTransId="{5A9AD621-BB5A-4BD9-92F0-B6ECD45E2469}" sibTransId="{E9EE0B74-C567-4F0E-B80D-B36DAFFDA229}"/>
    <dgm:cxn modelId="{4F3FA300-BDF0-47D6-BE6F-1286D3251B40}" srcId="{22AB8296-652A-4E64-BE94-2E005990BEC3}" destId="{19A7D6C7-D18F-4EBF-8A8A-CE3BE0B92913}" srcOrd="1" destOrd="0" parTransId="{353B55B5-90D7-4B33-93D0-9AE9ABC1CF11}" sibTransId="{8B499186-86F6-44C3-8664-A75CEAD65C4B}"/>
    <dgm:cxn modelId="{080BFE15-37CB-47A2-80AE-AF69BD8AA2F5}" type="presOf" srcId="{15B898E7-37C0-4D0D-9DCF-313C5E1C11B4}" destId="{65640DED-00CC-43D6-B50E-C89E1D9F2B79}" srcOrd="0" destOrd="0" presId="urn:microsoft.com/office/officeart/2005/8/layout/lProcess2"/>
    <dgm:cxn modelId="{47658C7F-84C4-4AE5-AB32-1F9ED2D44CA9}" srcId="{ABA178EA-77E0-42FC-8CE8-10A2BEE898DD}" destId="{A5D08952-7A2C-4834-84AB-0EC2024BB574}" srcOrd="2" destOrd="0" parTransId="{455EB443-4FB9-466E-B7EB-F533D84E0C75}" sibTransId="{82A4CF6E-6A87-4567-9470-A7B279EF73B6}"/>
    <dgm:cxn modelId="{9BC7623E-B9F1-4DC7-A031-259769960B1D}" srcId="{A5D08952-7A2C-4834-84AB-0EC2024BB574}" destId="{59EF5C22-19DE-4880-9FEA-17FC87E07477}" srcOrd="1" destOrd="0" parTransId="{7EAF4282-6FE8-4F67-BF02-1767B276206D}" sibTransId="{F7494932-82BA-4B3A-98BB-6FC5D1DC26EA}"/>
    <dgm:cxn modelId="{CA5C90F4-DCA5-4BDA-A379-8C6397B18A2B}" type="presOf" srcId="{A5D08952-7A2C-4834-84AB-0EC2024BB574}" destId="{EE99AAA8-71D9-4208-950E-73415B157F7B}" srcOrd="1" destOrd="0" presId="urn:microsoft.com/office/officeart/2005/8/layout/lProcess2"/>
    <dgm:cxn modelId="{817771B3-3D78-4ED2-AA56-A64C7088CCB6}" type="presOf" srcId="{ABA178EA-77E0-42FC-8CE8-10A2BEE898DD}" destId="{0D384885-DD94-4B4C-9309-C6900F8A2CDE}" srcOrd="0" destOrd="0" presId="urn:microsoft.com/office/officeart/2005/8/layout/lProcess2"/>
    <dgm:cxn modelId="{1AA3EC6D-1993-4650-964D-9D40B68E21E4}" type="presOf" srcId="{22AB8296-652A-4E64-BE94-2E005990BEC3}" destId="{BD620746-EE25-42EF-AB48-55E0ADC5BAD8}" srcOrd="1" destOrd="0" presId="urn:microsoft.com/office/officeart/2005/8/layout/lProcess2"/>
    <dgm:cxn modelId="{0F4D85FD-C5EF-4ABD-8E49-BC2116BAC704}" srcId="{ABA178EA-77E0-42FC-8CE8-10A2BEE898DD}" destId="{15B898E7-37C0-4D0D-9DCF-313C5E1C11B4}" srcOrd="1" destOrd="0" parTransId="{1C84489D-D51A-4BB4-B8F5-255E9CF82F09}" sibTransId="{D12FFDD2-6F63-475E-BC23-468C4C8208EF}"/>
    <dgm:cxn modelId="{EC34C24A-FF68-4467-9F62-267FE2B76CFE}" srcId="{ABA178EA-77E0-42FC-8CE8-10A2BEE898DD}" destId="{22AB8296-652A-4E64-BE94-2E005990BEC3}" srcOrd="0" destOrd="0" parTransId="{CAF4BF47-EFEB-4CDD-B1CF-A6598C5DCED3}" sibTransId="{D25DDF83-A31A-4E9B-A693-58EE04F7D04B}"/>
    <dgm:cxn modelId="{B6D55ADC-876E-4111-A43A-9736024C4BED}" type="presOf" srcId="{19A7D6C7-D18F-4EBF-8A8A-CE3BE0B92913}" destId="{19347F78-91A5-406B-A798-6DD791C4CEAB}" srcOrd="0" destOrd="0" presId="urn:microsoft.com/office/officeart/2005/8/layout/lProcess2"/>
    <dgm:cxn modelId="{EE198B50-1F36-43C3-A404-7FE8551ED78A}" srcId="{22AB8296-652A-4E64-BE94-2E005990BEC3}" destId="{0E1F908B-C3CD-4698-9C4B-ED355D6B1CEA}" srcOrd="0" destOrd="0" parTransId="{1919C4B7-E775-4E1E-A3E9-932693B8AB10}" sibTransId="{3F53201D-829B-49CA-914B-6D0EEC412100}"/>
    <dgm:cxn modelId="{DC69C51D-35B7-44A6-9F71-7512D78B88ED}" type="presOf" srcId="{59EF5C22-19DE-4880-9FEA-17FC87E07477}" destId="{FAC24E50-70D0-45CC-8497-98731F134C04}" srcOrd="0" destOrd="0" presId="urn:microsoft.com/office/officeart/2005/8/layout/lProcess2"/>
    <dgm:cxn modelId="{A5FEB7F9-6249-443C-BD9F-B59A63B9A3D4}" type="presOf" srcId="{87B45524-F0C0-4D70-B8BD-3E77496DEA9E}" destId="{72F3F1A2-E763-42D6-8DA6-71E16AEBF477}" srcOrd="0" destOrd="0" presId="urn:microsoft.com/office/officeart/2005/8/layout/lProcess2"/>
    <dgm:cxn modelId="{814BD61B-6C38-42C6-8A15-AF2021C41CDF}" srcId="{15B898E7-37C0-4D0D-9DCF-313C5E1C11B4}" destId="{403457D6-A378-41D9-932A-BADDC16CF34B}" srcOrd="0" destOrd="0" parTransId="{FE86B366-1EEB-46F8-91EE-0D4C237EE13B}" sibTransId="{D1DA0014-1298-42B3-B6F8-44DC8E6EF4D2}"/>
    <dgm:cxn modelId="{65FE140A-5427-4033-A607-246C1137DDD9}" type="presOf" srcId="{15B898E7-37C0-4D0D-9DCF-313C5E1C11B4}" destId="{ACD4B125-ADB5-4212-910E-6D9106E8AE4D}" srcOrd="1" destOrd="0" presId="urn:microsoft.com/office/officeart/2005/8/layout/lProcess2"/>
    <dgm:cxn modelId="{467F8808-68F7-40A1-9ADD-6FD40702443C}" type="presOf" srcId="{0E1F908B-C3CD-4698-9C4B-ED355D6B1CEA}" destId="{C0B3088A-418A-464F-8E6A-A386D51336E0}" srcOrd="0" destOrd="0" presId="urn:microsoft.com/office/officeart/2005/8/layout/lProcess2"/>
    <dgm:cxn modelId="{551BEFED-C927-43CE-9AC3-F404B24D5EFF}" type="presOf" srcId="{403457D6-A378-41D9-932A-BADDC16CF34B}" destId="{679DB264-E8F7-4593-921B-30B95EF9BC7D}" srcOrd="0" destOrd="0" presId="urn:microsoft.com/office/officeart/2005/8/layout/lProcess2"/>
    <dgm:cxn modelId="{CC007590-05FD-415E-9FC4-4DDC2D8871F0}" type="presOf" srcId="{809B8E46-625C-4598-9981-BC3116277FC5}" destId="{3CCA550E-0E9F-42E3-B2E1-977A2C3898C6}" srcOrd="0" destOrd="0" presId="urn:microsoft.com/office/officeart/2005/8/layout/lProcess2"/>
    <dgm:cxn modelId="{E19F2AA5-D7F7-4582-B151-C4455D7DFC85}" type="presOf" srcId="{A5D08952-7A2C-4834-84AB-0EC2024BB574}" destId="{97EE1507-DAA1-4A6F-8D95-18815C682CFE}" srcOrd="0" destOrd="0" presId="urn:microsoft.com/office/officeart/2005/8/layout/lProcess2"/>
    <dgm:cxn modelId="{1BC54B29-F9F2-4C00-9EE3-2BE25ADCE20F}" srcId="{A5D08952-7A2C-4834-84AB-0EC2024BB574}" destId="{87B45524-F0C0-4D70-B8BD-3E77496DEA9E}" srcOrd="0" destOrd="0" parTransId="{D0B9FA3C-E9AB-40A3-9141-157E47C5BA5A}" sibTransId="{284F7E28-F6CB-4A58-9BFB-187C6B7D96A4}"/>
    <dgm:cxn modelId="{A9749954-4AC8-4584-85EC-92CDDC5BC8B1}" type="presOf" srcId="{22AB8296-652A-4E64-BE94-2E005990BEC3}" destId="{B5CF36B8-2471-4088-B441-85F2DF2511E9}" srcOrd="0" destOrd="0" presId="urn:microsoft.com/office/officeart/2005/8/layout/lProcess2"/>
    <dgm:cxn modelId="{D9B98343-A6A0-4779-B6B9-276FCBFE2570}" type="presParOf" srcId="{0D384885-DD94-4B4C-9309-C6900F8A2CDE}" destId="{3AFA2238-6CB1-4987-B664-7A4917935BE0}" srcOrd="0" destOrd="0" presId="urn:microsoft.com/office/officeart/2005/8/layout/lProcess2"/>
    <dgm:cxn modelId="{6615FBE3-00FC-4347-8CA0-EA7C40FA810B}" type="presParOf" srcId="{3AFA2238-6CB1-4987-B664-7A4917935BE0}" destId="{B5CF36B8-2471-4088-B441-85F2DF2511E9}" srcOrd="0" destOrd="0" presId="urn:microsoft.com/office/officeart/2005/8/layout/lProcess2"/>
    <dgm:cxn modelId="{A25E2A92-EF0D-403A-B581-46ADACF367A0}" type="presParOf" srcId="{3AFA2238-6CB1-4987-B664-7A4917935BE0}" destId="{BD620746-EE25-42EF-AB48-55E0ADC5BAD8}" srcOrd="1" destOrd="0" presId="urn:microsoft.com/office/officeart/2005/8/layout/lProcess2"/>
    <dgm:cxn modelId="{41C42BE4-762B-4191-9ADD-F1664D1395B2}" type="presParOf" srcId="{3AFA2238-6CB1-4987-B664-7A4917935BE0}" destId="{9644DD31-0C23-47ED-A79C-C1E5F7453AFA}" srcOrd="2" destOrd="0" presId="urn:microsoft.com/office/officeart/2005/8/layout/lProcess2"/>
    <dgm:cxn modelId="{884B9DFB-6949-4A62-BAA0-6CA79FC85FF9}" type="presParOf" srcId="{9644DD31-0C23-47ED-A79C-C1E5F7453AFA}" destId="{5044ED12-67A2-4F1D-8AE5-E7B153547E79}" srcOrd="0" destOrd="0" presId="urn:microsoft.com/office/officeart/2005/8/layout/lProcess2"/>
    <dgm:cxn modelId="{15ABF393-8F4D-4AD5-BA2E-C7B274D9D679}" type="presParOf" srcId="{5044ED12-67A2-4F1D-8AE5-E7B153547E79}" destId="{C0B3088A-418A-464F-8E6A-A386D51336E0}" srcOrd="0" destOrd="0" presId="urn:microsoft.com/office/officeart/2005/8/layout/lProcess2"/>
    <dgm:cxn modelId="{8D501B8D-742B-4CD9-9419-ECBD866CF084}" type="presParOf" srcId="{5044ED12-67A2-4F1D-8AE5-E7B153547E79}" destId="{3F896BBA-2ED1-4912-BA72-70CB70A4686E}" srcOrd="1" destOrd="0" presId="urn:microsoft.com/office/officeart/2005/8/layout/lProcess2"/>
    <dgm:cxn modelId="{DE85A8C1-1293-4EF9-8EB8-2D5A1F2AB5DD}" type="presParOf" srcId="{5044ED12-67A2-4F1D-8AE5-E7B153547E79}" destId="{19347F78-91A5-406B-A798-6DD791C4CEAB}" srcOrd="2" destOrd="0" presId="urn:microsoft.com/office/officeart/2005/8/layout/lProcess2"/>
    <dgm:cxn modelId="{CC04E630-8ED9-4CB0-9D7C-4C430DB6B85C}" type="presParOf" srcId="{0D384885-DD94-4B4C-9309-C6900F8A2CDE}" destId="{757AFCFB-7A79-4EF0-9A9F-8DD3396A8A7D}" srcOrd="1" destOrd="0" presId="urn:microsoft.com/office/officeart/2005/8/layout/lProcess2"/>
    <dgm:cxn modelId="{D00F90A6-CE73-40B1-B89E-72190C0195D8}" type="presParOf" srcId="{0D384885-DD94-4B4C-9309-C6900F8A2CDE}" destId="{709C85E7-16B1-4A71-811E-971E62BC5689}" srcOrd="2" destOrd="0" presId="urn:microsoft.com/office/officeart/2005/8/layout/lProcess2"/>
    <dgm:cxn modelId="{4159F6BD-694A-42EE-B182-157D7C74FD57}" type="presParOf" srcId="{709C85E7-16B1-4A71-811E-971E62BC5689}" destId="{65640DED-00CC-43D6-B50E-C89E1D9F2B79}" srcOrd="0" destOrd="0" presId="urn:microsoft.com/office/officeart/2005/8/layout/lProcess2"/>
    <dgm:cxn modelId="{0090F37D-ECDA-4721-9EB0-B3354B877633}" type="presParOf" srcId="{709C85E7-16B1-4A71-811E-971E62BC5689}" destId="{ACD4B125-ADB5-4212-910E-6D9106E8AE4D}" srcOrd="1" destOrd="0" presId="urn:microsoft.com/office/officeart/2005/8/layout/lProcess2"/>
    <dgm:cxn modelId="{BB6D5EE7-F96E-4CB5-B08B-F4C37624ABB3}" type="presParOf" srcId="{709C85E7-16B1-4A71-811E-971E62BC5689}" destId="{61FD2E11-4656-4C93-BBA8-556A74900D6B}" srcOrd="2" destOrd="0" presId="urn:microsoft.com/office/officeart/2005/8/layout/lProcess2"/>
    <dgm:cxn modelId="{98CD0920-C6BE-42FE-B3E9-8F6BA229F4EF}" type="presParOf" srcId="{61FD2E11-4656-4C93-BBA8-556A74900D6B}" destId="{726708C0-4495-4448-92D8-FD65B2F3CAFC}" srcOrd="0" destOrd="0" presId="urn:microsoft.com/office/officeart/2005/8/layout/lProcess2"/>
    <dgm:cxn modelId="{372B4B1D-B4AC-445B-8409-38E653A7B0EB}" type="presParOf" srcId="{726708C0-4495-4448-92D8-FD65B2F3CAFC}" destId="{679DB264-E8F7-4593-921B-30B95EF9BC7D}" srcOrd="0" destOrd="0" presId="urn:microsoft.com/office/officeart/2005/8/layout/lProcess2"/>
    <dgm:cxn modelId="{03809730-F406-45E2-B975-D0B32E09FCF7}" type="presParOf" srcId="{726708C0-4495-4448-92D8-FD65B2F3CAFC}" destId="{63A6BEBA-12B8-4C04-9FB6-BBA7CA1FA6A3}" srcOrd="1" destOrd="0" presId="urn:microsoft.com/office/officeart/2005/8/layout/lProcess2"/>
    <dgm:cxn modelId="{B669D81D-57EB-4AE5-ADA0-74E383E8FEF1}" type="presParOf" srcId="{726708C0-4495-4448-92D8-FD65B2F3CAFC}" destId="{3CCA550E-0E9F-42E3-B2E1-977A2C3898C6}" srcOrd="2" destOrd="0" presId="urn:microsoft.com/office/officeart/2005/8/layout/lProcess2"/>
    <dgm:cxn modelId="{091548F1-B8C2-4D07-AF24-1DE01C8EC4A2}" type="presParOf" srcId="{0D384885-DD94-4B4C-9309-C6900F8A2CDE}" destId="{FE6D95FD-9266-4986-B004-45DBD10ACFF0}" srcOrd="3" destOrd="0" presId="urn:microsoft.com/office/officeart/2005/8/layout/lProcess2"/>
    <dgm:cxn modelId="{BBA5ECFA-B9C5-4853-B2D0-BE9BA3F72171}" type="presParOf" srcId="{0D384885-DD94-4B4C-9309-C6900F8A2CDE}" destId="{2288FD22-30A9-46F3-A95F-D6ED2AB5F38F}" srcOrd="4" destOrd="0" presId="urn:microsoft.com/office/officeart/2005/8/layout/lProcess2"/>
    <dgm:cxn modelId="{385D3E6B-8AFC-44D6-BDD4-2BFF4399BF19}" type="presParOf" srcId="{2288FD22-30A9-46F3-A95F-D6ED2AB5F38F}" destId="{97EE1507-DAA1-4A6F-8D95-18815C682CFE}" srcOrd="0" destOrd="0" presId="urn:microsoft.com/office/officeart/2005/8/layout/lProcess2"/>
    <dgm:cxn modelId="{5BB6EE2D-7832-4F14-B715-43B904B343DE}" type="presParOf" srcId="{2288FD22-30A9-46F3-A95F-D6ED2AB5F38F}" destId="{EE99AAA8-71D9-4208-950E-73415B157F7B}" srcOrd="1" destOrd="0" presId="urn:microsoft.com/office/officeart/2005/8/layout/lProcess2"/>
    <dgm:cxn modelId="{047D194A-009D-4036-AB89-FF6B706C9241}" type="presParOf" srcId="{2288FD22-30A9-46F3-A95F-D6ED2AB5F38F}" destId="{FEDC4CD4-B979-4553-A79C-7F5839081761}" srcOrd="2" destOrd="0" presId="urn:microsoft.com/office/officeart/2005/8/layout/lProcess2"/>
    <dgm:cxn modelId="{50B0642C-BB09-4774-9BF9-783BE5894C1F}" type="presParOf" srcId="{FEDC4CD4-B979-4553-A79C-7F5839081761}" destId="{C3A79C9F-488D-42FD-8F4E-C996C9F2F117}" srcOrd="0" destOrd="0" presId="urn:microsoft.com/office/officeart/2005/8/layout/lProcess2"/>
    <dgm:cxn modelId="{15529A86-27A1-4A37-9A23-E808D7F59016}" type="presParOf" srcId="{C3A79C9F-488D-42FD-8F4E-C996C9F2F117}" destId="{72F3F1A2-E763-42D6-8DA6-71E16AEBF477}" srcOrd="0" destOrd="0" presId="urn:microsoft.com/office/officeart/2005/8/layout/lProcess2"/>
    <dgm:cxn modelId="{6D377CA1-0582-4AED-9793-D9F13C3641CE}" type="presParOf" srcId="{C3A79C9F-488D-42FD-8F4E-C996C9F2F117}" destId="{BC75892C-5D78-4CE1-83AD-15A343CF6277}" srcOrd="1" destOrd="0" presId="urn:microsoft.com/office/officeart/2005/8/layout/lProcess2"/>
    <dgm:cxn modelId="{7A642571-75BB-4031-8DE6-148D8FE71C48}" type="presParOf" srcId="{C3A79C9F-488D-42FD-8F4E-C996C9F2F117}" destId="{FAC24E50-70D0-45CC-8497-98731F134C04}" srcOrd="2" destOrd="0" presId="urn:microsoft.com/office/officeart/2005/8/layout/l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1A6069-AE89-4DD3-B6E7-B8C8F3B7DD0F}">
      <dsp:nvSpPr>
        <dsp:cNvPr id="0" name=""/>
        <dsp:cNvSpPr/>
      </dsp:nvSpPr>
      <dsp:spPr>
        <a:xfrm>
          <a:off x="0" y="71696"/>
          <a:ext cx="7391400" cy="2194560"/>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48CA41-A273-456C-98AD-0955B3C3CD7A}">
      <dsp:nvSpPr>
        <dsp:cNvPr id="0" name=""/>
        <dsp:cNvSpPr/>
      </dsp:nvSpPr>
      <dsp:spPr>
        <a:xfrm>
          <a:off x="223334" y="0"/>
          <a:ext cx="2169103" cy="1609344"/>
        </a:xfrm>
        <a:prstGeom prst="roundRect">
          <a:avLst>
            <a:gd name="adj" fmla="val 10000"/>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489005-5F03-482F-ACDB-670D221FF1D4}">
      <dsp:nvSpPr>
        <dsp:cNvPr id="0" name=""/>
        <dsp:cNvSpPr/>
      </dsp:nvSpPr>
      <dsp:spPr>
        <a:xfrm rot="10800000">
          <a:off x="225134" y="1818436"/>
          <a:ext cx="2169103" cy="3183738"/>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en-US" sz="1400" u="sng" kern="1200" dirty="0"/>
            <a:t>Level 1 (Precaution)</a:t>
          </a:r>
        </a:p>
        <a:p>
          <a:pPr lvl="0" algn="ctr" defTabSz="622300">
            <a:lnSpc>
              <a:spcPct val="90000"/>
            </a:lnSpc>
            <a:spcBef>
              <a:spcPct val="0"/>
            </a:spcBef>
            <a:spcAft>
              <a:spcPct val="35000"/>
            </a:spcAft>
          </a:pPr>
          <a:r>
            <a:rPr lang="en-US" sz="1400" u="none" kern="1200" dirty="0"/>
            <a:t>- </a:t>
          </a:r>
          <a:r>
            <a:rPr lang="en-US" sz="1200" u="none" kern="1200" dirty="0"/>
            <a:t>Staff not directly caring for suspected COVID or COVID+</a:t>
          </a:r>
        </a:p>
        <a:p>
          <a:pPr lvl="0" algn="ctr" defTabSz="622300">
            <a:lnSpc>
              <a:spcPct val="90000"/>
            </a:lnSpc>
            <a:spcBef>
              <a:spcPct val="0"/>
            </a:spcBef>
            <a:spcAft>
              <a:spcPct val="35000"/>
            </a:spcAft>
          </a:pPr>
          <a:r>
            <a:rPr lang="en-US" sz="1200" u="none" kern="1200" dirty="0"/>
            <a:t> - Staff who may have been exposed to COVID</a:t>
          </a:r>
        </a:p>
        <a:p>
          <a:pPr lvl="0" algn="ctr" defTabSz="622300">
            <a:lnSpc>
              <a:spcPct val="90000"/>
            </a:lnSpc>
            <a:spcBef>
              <a:spcPct val="0"/>
            </a:spcBef>
            <a:spcAft>
              <a:spcPct val="35000"/>
            </a:spcAft>
          </a:pPr>
          <a:r>
            <a:rPr lang="en-US" sz="1200" u="none" kern="1200" dirty="0"/>
            <a:t> - Screeners</a:t>
          </a:r>
        </a:p>
        <a:p>
          <a:pPr lvl="0" algn="ctr" defTabSz="622300">
            <a:lnSpc>
              <a:spcPct val="90000"/>
            </a:lnSpc>
            <a:spcBef>
              <a:spcPct val="0"/>
            </a:spcBef>
            <a:spcAft>
              <a:spcPct val="35000"/>
            </a:spcAft>
          </a:pPr>
          <a:r>
            <a:rPr lang="en-US" sz="1200" u="none" kern="1200" dirty="0"/>
            <a:t> - Visitors accompanying any patient</a:t>
          </a:r>
        </a:p>
        <a:p>
          <a:pPr lvl="0" algn="ctr" defTabSz="622300">
            <a:lnSpc>
              <a:spcPct val="90000"/>
            </a:lnSpc>
            <a:spcBef>
              <a:spcPct val="0"/>
            </a:spcBef>
            <a:spcAft>
              <a:spcPct val="35000"/>
            </a:spcAft>
          </a:pPr>
          <a:r>
            <a:rPr lang="en-US" sz="1200" u="none" kern="1200" dirty="0"/>
            <a:t> - Vendors or contractors</a:t>
          </a:r>
        </a:p>
        <a:p>
          <a:pPr lvl="0" algn="ctr" defTabSz="622300">
            <a:lnSpc>
              <a:spcPct val="90000"/>
            </a:lnSpc>
            <a:spcBef>
              <a:spcPct val="0"/>
            </a:spcBef>
            <a:spcAft>
              <a:spcPct val="35000"/>
            </a:spcAft>
          </a:pPr>
          <a:r>
            <a:rPr lang="en-US" sz="1200" u="none" kern="1200" dirty="0"/>
            <a:t> - </a:t>
          </a:r>
          <a:r>
            <a:rPr lang="en-US" sz="1200" i="1" u="none" kern="1200" dirty="0"/>
            <a:t>With face shield, can be used with COVID + or suspected COVID</a:t>
          </a:r>
        </a:p>
      </dsp:txBody>
      <dsp:txXfrm rot="10800000">
        <a:off x="291841" y="1818436"/>
        <a:ext cx="2035689" cy="3117031"/>
      </dsp:txXfrm>
    </dsp:sp>
    <dsp:sp modelId="{17AAADB3-E98C-49FE-9EF1-C4C9FDF33086}">
      <dsp:nvSpPr>
        <dsp:cNvPr id="0" name=""/>
        <dsp:cNvSpPr/>
      </dsp:nvSpPr>
      <dsp:spPr>
        <a:xfrm>
          <a:off x="2613165" y="71924"/>
          <a:ext cx="2169103" cy="1609344"/>
        </a:xfrm>
        <a:prstGeom prst="roundRect">
          <a:avLst>
            <a:gd name="adj" fmla="val 10000"/>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130EB7-B77C-4840-A23B-4613B3C4EEAC}">
      <dsp:nvSpPr>
        <dsp:cNvPr id="0" name=""/>
        <dsp:cNvSpPr/>
      </dsp:nvSpPr>
      <dsp:spPr>
        <a:xfrm rot="10800000">
          <a:off x="2611148" y="1819341"/>
          <a:ext cx="2169103" cy="3182531"/>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en-US" sz="1400" u="sng" kern="1200" dirty="0"/>
            <a:t>Level 3 (Protection)</a:t>
          </a:r>
        </a:p>
        <a:p>
          <a:pPr lvl="0" algn="ctr" defTabSz="622300">
            <a:lnSpc>
              <a:spcPct val="90000"/>
            </a:lnSpc>
            <a:spcBef>
              <a:spcPct val="0"/>
            </a:spcBef>
            <a:spcAft>
              <a:spcPct val="35000"/>
            </a:spcAft>
          </a:pPr>
          <a:r>
            <a:rPr lang="en-US" sz="1200" u="none" kern="1200" dirty="0"/>
            <a:t> - Protects from fluids and droplets</a:t>
          </a:r>
        </a:p>
        <a:p>
          <a:pPr lvl="0" algn="ctr" defTabSz="622300">
            <a:lnSpc>
              <a:spcPct val="90000"/>
            </a:lnSpc>
            <a:spcBef>
              <a:spcPct val="0"/>
            </a:spcBef>
            <a:spcAft>
              <a:spcPct val="35000"/>
            </a:spcAft>
          </a:pPr>
          <a:r>
            <a:rPr lang="en-US" sz="1200" u="none" kern="1200" dirty="0"/>
            <a:t> - Staff caring directly for suspected COVID or COVID+ </a:t>
          </a:r>
        </a:p>
        <a:p>
          <a:pPr lvl="0" algn="ctr" defTabSz="622300">
            <a:lnSpc>
              <a:spcPct val="90000"/>
            </a:lnSpc>
            <a:spcBef>
              <a:spcPct val="0"/>
            </a:spcBef>
            <a:spcAft>
              <a:spcPct val="35000"/>
            </a:spcAft>
          </a:pPr>
          <a:r>
            <a:rPr lang="en-US" sz="1200" u="none" kern="1200" dirty="0"/>
            <a:t> - Must use with eye protection or face shield</a:t>
          </a:r>
        </a:p>
      </dsp:txBody>
      <dsp:txXfrm rot="10800000">
        <a:off x="2677855" y="1819341"/>
        <a:ext cx="2035689" cy="3115824"/>
      </dsp:txXfrm>
    </dsp:sp>
    <dsp:sp modelId="{C27694C3-551B-402C-9BAE-0979709C94BB}">
      <dsp:nvSpPr>
        <dsp:cNvPr id="0" name=""/>
        <dsp:cNvSpPr/>
      </dsp:nvSpPr>
      <dsp:spPr>
        <a:xfrm>
          <a:off x="5027898" y="0"/>
          <a:ext cx="2169103" cy="1609344"/>
        </a:xfrm>
        <a:prstGeom prst="roundRect">
          <a:avLst>
            <a:gd name="adj" fmla="val 10000"/>
          </a:avLst>
        </a:prstGeom>
        <a:blipFill rotWithShape="1">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D2E55A-DA20-4B33-8C57-1E9E00A0B2F9}">
      <dsp:nvSpPr>
        <dsp:cNvPr id="0" name=""/>
        <dsp:cNvSpPr/>
      </dsp:nvSpPr>
      <dsp:spPr>
        <a:xfrm rot="10800000">
          <a:off x="4997162" y="1818436"/>
          <a:ext cx="2169103" cy="3183738"/>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en-US" sz="1400" u="sng" kern="1200" dirty="0"/>
            <a:t>N95 (Protection or Exposure Likely)</a:t>
          </a:r>
        </a:p>
        <a:p>
          <a:pPr lvl="0" algn="ctr" defTabSz="622300">
            <a:lnSpc>
              <a:spcPct val="90000"/>
            </a:lnSpc>
            <a:spcBef>
              <a:spcPct val="0"/>
            </a:spcBef>
            <a:spcAft>
              <a:spcPct val="35000"/>
            </a:spcAft>
          </a:pPr>
          <a:r>
            <a:rPr lang="en-US" sz="1400" u="none" kern="1200" dirty="0"/>
            <a:t> - </a:t>
          </a:r>
          <a:r>
            <a:rPr lang="en-US" sz="1000" u="none" kern="1200" dirty="0"/>
            <a:t>Staff caring directly for suspected COVID or COVID+ based on overall supply of Level 3 vs N95</a:t>
          </a:r>
        </a:p>
        <a:p>
          <a:pPr lvl="0" algn="ctr" defTabSz="622300">
            <a:lnSpc>
              <a:spcPct val="90000"/>
            </a:lnSpc>
            <a:spcBef>
              <a:spcPct val="0"/>
            </a:spcBef>
            <a:spcAft>
              <a:spcPct val="35000"/>
            </a:spcAft>
          </a:pPr>
          <a:r>
            <a:rPr lang="en-US" sz="1000" u="none" kern="1200" dirty="0"/>
            <a:t> - Staff in room during or performing aerosolizing procedures</a:t>
          </a:r>
        </a:p>
        <a:p>
          <a:pPr lvl="0" algn="ctr" defTabSz="622300">
            <a:lnSpc>
              <a:spcPct val="100000"/>
            </a:lnSpc>
            <a:spcBef>
              <a:spcPct val="0"/>
            </a:spcBef>
            <a:spcAft>
              <a:spcPts val="0"/>
            </a:spcAft>
          </a:pPr>
          <a:r>
            <a:rPr lang="en-US" sz="1400" u="none" kern="1200" dirty="0"/>
            <a:t> </a:t>
          </a:r>
          <a:r>
            <a:rPr lang="en-US" sz="1000" u="none" kern="1200" dirty="0"/>
            <a:t>- Intubation</a:t>
          </a:r>
        </a:p>
        <a:p>
          <a:pPr lvl="0" algn="ctr" defTabSz="622300">
            <a:lnSpc>
              <a:spcPct val="100000"/>
            </a:lnSpc>
            <a:spcBef>
              <a:spcPct val="0"/>
            </a:spcBef>
            <a:spcAft>
              <a:spcPts val="0"/>
            </a:spcAft>
          </a:pPr>
          <a:r>
            <a:rPr lang="en-US" sz="1000" u="none" kern="1200" dirty="0"/>
            <a:t> - Nebulizing Treatments</a:t>
          </a:r>
        </a:p>
        <a:p>
          <a:pPr lvl="0" algn="ctr" defTabSz="622300">
            <a:lnSpc>
              <a:spcPct val="100000"/>
            </a:lnSpc>
            <a:spcBef>
              <a:spcPct val="0"/>
            </a:spcBef>
            <a:spcAft>
              <a:spcPts val="0"/>
            </a:spcAft>
          </a:pPr>
          <a:r>
            <a:rPr lang="en-US" sz="1000" u="none" kern="1200" dirty="0"/>
            <a:t>- Bronchoscopy</a:t>
          </a:r>
        </a:p>
        <a:p>
          <a:pPr lvl="0" algn="ctr" defTabSz="622300">
            <a:lnSpc>
              <a:spcPct val="100000"/>
            </a:lnSpc>
            <a:spcBef>
              <a:spcPct val="0"/>
            </a:spcBef>
            <a:spcAft>
              <a:spcPts val="0"/>
            </a:spcAft>
          </a:pPr>
          <a:r>
            <a:rPr lang="en-US" sz="1000" u="none" kern="1200" dirty="0"/>
            <a:t> - </a:t>
          </a:r>
          <a:r>
            <a:rPr lang="en-US" sz="1000" u="none" kern="1200" dirty="0" err="1"/>
            <a:t>BiPAP</a:t>
          </a:r>
          <a:r>
            <a:rPr lang="en-US" sz="1000" u="none" kern="1200" dirty="0"/>
            <a:t>, CPAP, </a:t>
          </a:r>
          <a:r>
            <a:rPr lang="en-US" sz="1000" u="none" kern="1200" dirty="0" err="1"/>
            <a:t>Vapotherm</a:t>
          </a:r>
          <a:endParaRPr lang="en-US" sz="1000" u="none" kern="1200" dirty="0"/>
        </a:p>
        <a:p>
          <a:pPr lvl="0" algn="ctr" defTabSz="622300">
            <a:lnSpc>
              <a:spcPct val="100000"/>
            </a:lnSpc>
            <a:spcBef>
              <a:spcPct val="0"/>
            </a:spcBef>
            <a:spcAft>
              <a:spcPts val="0"/>
            </a:spcAft>
          </a:pPr>
          <a:r>
            <a:rPr lang="en-US" sz="1000" u="none" kern="1200" dirty="0"/>
            <a:t> - Sputum Induction</a:t>
          </a:r>
        </a:p>
        <a:p>
          <a:pPr lvl="0" algn="ctr" defTabSz="622300">
            <a:lnSpc>
              <a:spcPct val="100000"/>
            </a:lnSpc>
            <a:spcBef>
              <a:spcPct val="0"/>
            </a:spcBef>
            <a:spcAft>
              <a:spcPts val="0"/>
            </a:spcAft>
          </a:pPr>
          <a:r>
            <a:rPr lang="en-US" sz="1000" u="none" kern="1200" dirty="0"/>
            <a:t> - Open Airway Suctioning</a:t>
          </a:r>
        </a:p>
        <a:p>
          <a:pPr lvl="0" algn="ctr" defTabSz="622300">
            <a:lnSpc>
              <a:spcPct val="100000"/>
            </a:lnSpc>
            <a:spcBef>
              <a:spcPct val="0"/>
            </a:spcBef>
            <a:spcAft>
              <a:spcPts val="0"/>
            </a:spcAft>
          </a:pPr>
          <a:endParaRPr lang="en-US" sz="1000" u="none" kern="1200" dirty="0"/>
        </a:p>
        <a:p>
          <a:pPr lvl="0" algn="ctr" defTabSz="622300">
            <a:lnSpc>
              <a:spcPct val="100000"/>
            </a:lnSpc>
            <a:spcBef>
              <a:spcPct val="0"/>
            </a:spcBef>
            <a:spcAft>
              <a:spcPct val="35000"/>
            </a:spcAft>
          </a:pPr>
          <a:r>
            <a:rPr lang="en-US" sz="1000" u="none" kern="1200" dirty="0"/>
            <a:t> </a:t>
          </a:r>
          <a:r>
            <a:rPr lang="en-US" sz="1200" u="none" kern="1200" dirty="0"/>
            <a:t>- </a:t>
          </a:r>
          <a:r>
            <a:rPr lang="en-US" sz="1000" u="none" kern="1200" dirty="0"/>
            <a:t>Must use with eye protection or face shield</a:t>
          </a:r>
        </a:p>
        <a:p>
          <a:pPr lvl="0" algn="ctr" defTabSz="622300">
            <a:lnSpc>
              <a:spcPct val="90000"/>
            </a:lnSpc>
            <a:spcBef>
              <a:spcPct val="0"/>
            </a:spcBef>
            <a:spcAft>
              <a:spcPct val="35000"/>
            </a:spcAft>
          </a:pPr>
          <a:endParaRPr lang="en-US" sz="1200" kern="1200" dirty="0"/>
        </a:p>
      </dsp:txBody>
      <dsp:txXfrm rot="10800000">
        <a:off x="5063869" y="1818436"/>
        <a:ext cx="2035689" cy="31170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CF36B8-2471-4088-B441-85F2DF2511E9}">
      <dsp:nvSpPr>
        <dsp:cNvPr id="0" name=""/>
        <dsp:cNvSpPr/>
      </dsp:nvSpPr>
      <dsp:spPr>
        <a:xfrm>
          <a:off x="1060" y="0"/>
          <a:ext cx="2757041" cy="5146040"/>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COVID or Suspect COVID, ED Staff</a:t>
          </a:r>
        </a:p>
      </dsp:txBody>
      <dsp:txXfrm>
        <a:off x="1060" y="0"/>
        <a:ext cx="2757041" cy="1543812"/>
      </dsp:txXfrm>
    </dsp:sp>
    <dsp:sp modelId="{C0B3088A-418A-464F-8E6A-A386D51336E0}">
      <dsp:nvSpPr>
        <dsp:cNvPr id="0" name=""/>
        <dsp:cNvSpPr/>
      </dsp:nvSpPr>
      <dsp:spPr>
        <a:xfrm>
          <a:off x="148903" y="1298627"/>
          <a:ext cx="2470838" cy="2308854"/>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u="sng" kern="1200" dirty="0"/>
            <a:t> From PPE Czar</a:t>
          </a:r>
        </a:p>
        <a:p>
          <a:pPr lvl="0" algn="ctr" defTabSz="711200">
            <a:lnSpc>
              <a:spcPct val="90000"/>
            </a:lnSpc>
            <a:spcBef>
              <a:spcPct val="0"/>
            </a:spcBef>
            <a:spcAft>
              <a:spcPct val="35000"/>
            </a:spcAft>
          </a:pPr>
          <a:r>
            <a:rPr lang="en-US" sz="1600" kern="1200" dirty="0"/>
            <a:t> - N95 or Level 3 mask with goggles or any face shield</a:t>
          </a:r>
        </a:p>
        <a:p>
          <a:pPr lvl="0" algn="ctr" defTabSz="711200">
            <a:lnSpc>
              <a:spcPct val="90000"/>
            </a:lnSpc>
            <a:spcBef>
              <a:spcPct val="0"/>
            </a:spcBef>
            <a:spcAft>
              <a:spcPct val="35000"/>
            </a:spcAft>
          </a:pPr>
          <a:r>
            <a:rPr lang="en-US" sz="1600" kern="1200" dirty="0"/>
            <a:t>Or</a:t>
          </a:r>
        </a:p>
        <a:p>
          <a:pPr lvl="0" algn="ctr" defTabSz="711200">
            <a:lnSpc>
              <a:spcPct val="90000"/>
            </a:lnSpc>
            <a:spcBef>
              <a:spcPct val="0"/>
            </a:spcBef>
            <a:spcAft>
              <a:spcPct val="35000"/>
            </a:spcAft>
          </a:pPr>
          <a:r>
            <a:rPr lang="en-US" sz="1600" kern="1200" dirty="0"/>
            <a:t> - Level 1 with full face shield</a:t>
          </a:r>
        </a:p>
        <a:p>
          <a:pPr lvl="0" algn="ctr" defTabSz="711200">
            <a:lnSpc>
              <a:spcPct val="90000"/>
            </a:lnSpc>
            <a:spcBef>
              <a:spcPct val="0"/>
            </a:spcBef>
            <a:spcAft>
              <a:spcPct val="35000"/>
            </a:spcAft>
          </a:pPr>
          <a:r>
            <a:rPr lang="en-US" sz="1600" kern="1200" dirty="0"/>
            <a:t>Plus</a:t>
          </a:r>
        </a:p>
        <a:p>
          <a:pPr lvl="0" algn="ctr" defTabSz="711200">
            <a:lnSpc>
              <a:spcPct val="90000"/>
            </a:lnSpc>
            <a:spcBef>
              <a:spcPct val="0"/>
            </a:spcBef>
            <a:spcAft>
              <a:spcPct val="35000"/>
            </a:spcAft>
          </a:pPr>
          <a:r>
            <a:rPr lang="en-US" sz="1600" kern="1200" dirty="0"/>
            <a:t> - Hospital Scrubs</a:t>
          </a:r>
        </a:p>
      </dsp:txBody>
      <dsp:txXfrm>
        <a:off x="216527" y="1366251"/>
        <a:ext cx="2335590" cy="2173606"/>
      </dsp:txXfrm>
    </dsp:sp>
    <dsp:sp modelId="{19347F78-91A5-406B-A798-6DD791C4CEAB}">
      <dsp:nvSpPr>
        <dsp:cNvPr id="0" name=""/>
        <dsp:cNvSpPr/>
      </dsp:nvSpPr>
      <dsp:spPr>
        <a:xfrm>
          <a:off x="148892" y="3935593"/>
          <a:ext cx="2461375" cy="952383"/>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en-US" sz="1500" u="sng" kern="1200" dirty="0"/>
            <a:t>On Unit</a:t>
          </a:r>
        </a:p>
        <a:p>
          <a:pPr lvl="0" algn="ctr" defTabSz="666750">
            <a:lnSpc>
              <a:spcPct val="90000"/>
            </a:lnSpc>
            <a:spcBef>
              <a:spcPct val="0"/>
            </a:spcBef>
            <a:spcAft>
              <a:spcPct val="35000"/>
            </a:spcAft>
          </a:pPr>
          <a:r>
            <a:rPr lang="en-US" sz="1500" u="none" kern="1200" dirty="0"/>
            <a:t> - Isolation Gowns</a:t>
          </a:r>
        </a:p>
        <a:p>
          <a:pPr lvl="0" algn="ctr" defTabSz="666750">
            <a:lnSpc>
              <a:spcPct val="90000"/>
            </a:lnSpc>
            <a:spcBef>
              <a:spcPct val="0"/>
            </a:spcBef>
            <a:spcAft>
              <a:spcPct val="35000"/>
            </a:spcAft>
          </a:pPr>
          <a:r>
            <a:rPr lang="en-US" sz="1500" u="none" kern="1200" dirty="0"/>
            <a:t> - Gloves</a:t>
          </a:r>
        </a:p>
      </dsp:txBody>
      <dsp:txXfrm>
        <a:off x="176786" y="3963487"/>
        <a:ext cx="2405587" cy="896595"/>
      </dsp:txXfrm>
    </dsp:sp>
    <dsp:sp modelId="{65640DED-00CC-43D6-B50E-C89E1D9F2B79}">
      <dsp:nvSpPr>
        <dsp:cNvPr id="0" name=""/>
        <dsp:cNvSpPr/>
      </dsp:nvSpPr>
      <dsp:spPr>
        <a:xfrm>
          <a:off x="2964879" y="0"/>
          <a:ext cx="2757041" cy="5146040"/>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Respiratory Therapy and Intubation Team</a:t>
          </a:r>
        </a:p>
      </dsp:txBody>
      <dsp:txXfrm>
        <a:off x="2964879" y="0"/>
        <a:ext cx="2757041" cy="1543812"/>
      </dsp:txXfrm>
    </dsp:sp>
    <dsp:sp modelId="{679DB264-E8F7-4593-921B-30B95EF9BC7D}">
      <dsp:nvSpPr>
        <dsp:cNvPr id="0" name=""/>
        <dsp:cNvSpPr/>
      </dsp:nvSpPr>
      <dsp:spPr>
        <a:xfrm>
          <a:off x="3124203" y="1360871"/>
          <a:ext cx="2438393" cy="1876887"/>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u="sng" kern="1200" dirty="0"/>
            <a:t>From PPE Czar</a:t>
          </a:r>
        </a:p>
        <a:p>
          <a:pPr lvl="0" algn="ctr" defTabSz="622300">
            <a:lnSpc>
              <a:spcPct val="90000"/>
            </a:lnSpc>
            <a:spcBef>
              <a:spcPct val="0"/>
            </a:spcBef>
            <a:spcAft>
              <a:spcPct val="35000"/>
            </a:spcAft>
          </a:pPr>
          <a:r>
            <a:rPr lang="en-US" sz="1400" u="none" kern="1200" dirty="0"/>
            <a:t>- N95 mask with goggles or any face shield</a:t>
          </a:r>
        </a:p>
        <a:p>
          <a:pPr lvl="0" algn="ctr" defTabSz="622300">
            <a:lnSpc>
              <a:spcPct val="90000"/>
            </a:lnSpc>
            <a:spcBef>
              <a:spcPct val="0"/>
            </a:spcBef>
            <a:spcAft>
              <a:spcPct val="35000"/>
            </a:spcAft>
          </a:pPr>
          <a:r>
            <a:rPr lang="en-US" sz="1400" u="none" kern="1200" dirty="0"/>
            <a:t>Plus</a:t>
          </a:r>
        </a:p>
        <a:p>
          <a:pPr lvl="0" algn="ctr" defTabSz="622300">
            <a:lnSpc>
              <a:spcPct val="90000"/>
            </a:lnSpc>
            <a:spcBef>
              <a:spcPct val="0"/>
            </a:spcBef>
            <a:spcAft>
              <a:spcPct val="35000"/>
            </a:spcAft>
          </a:pPr>
          <a:r>
            <a:rPr lang="en-US" sz="1400" u="none" kern="1200" dirty="0"/>
            <a:t>- Hospital Scrubs for RT</a:t>
          </a:r>
        </a:p>
      </dsp:txBody>
      <dsp:txXfrm>
        <a:off x="3179175" y="1415843"/>
        <a:ext cx="2328449" cy="1766943"/>
      </dsp:txXfrm>
    </dsp:sp>
    <dsp:sp modelId="{3CCA550E-0E9F-42E3-B2E1-977A2C3898C6}">
      <dsp:nvSpPr>
        <dsp:cNvPr id="0" name=""/>
        <dsp:cNvSpPr/>
      </dsp:nvSpPr>
      <dsp:spPr>
        <a:xfrm>
          <a:off x="3240583" y="3565985"/>
          <a:ext cx="2205632" cy="1321444"/>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US" sz="1400" u="sng" kern="1200" dirty="0"/>
            <a:t>On Unit</a:t>
          </a:r>
        </a:p>
        <a:p>
          <a:pPr lvl="0" algn="ctr" defTabSz="622300">
            <a:lnSpc>
              <a:spcPct val="90000"/>
            </a:lnSpc>
            <a:spcBef>
              <a:spcPct val="0"/>
            </a:spcBef>
            <a:spcAft>
              <a:spcPct val="35000"/>
            </a:spcAft>
          </a:pPr>
          <a:r>
            <a:rPr lang="en-US" sz="1400" u="none" kern="1200" dirty="0"/>
            <a:t> - Isolation Gowns</a:t>
          </a:r>
        </a:p>
        <a:p>
          <a:pPr lvl="0" algn="ctr" defTabSz="622300">
            <a:lnSpc>
              <a:spcPct val="90000"/>
            </a:lnSpc>
            <a:spcBef>
              <a:spcPct val="0"/>
            </a:spcBef>
            <a:spcAft>
              <a:spcPct val="35000"/>
            </a:spcAft>
          </a:pPr>
          <a:r>
            <a:rPr lang="en-US" sz="1400" u="none" kern="1200" dirty="0"/>
            <a:t> - Gloves</a:t>
          </a:r>
        </a:p>
        <a:p>
          <a:pPr lvl="0" algn="ctr" defTabSz="622300">
            <a:lnSpc>
              <a:spcPct val="90000"/>
            </a:lnSpc>
            <a:spcBef>
              <a:spcPct val="0"/>
            </a:spcBef>
            <a:spcAft>
              <a:spcPct val="35000"/>
            </a:spcAft>
          </a:pPr>
          <a:endParaRPr lang="en-US" sz="1400" u="none" kern="1200" dirty="0"/>
        </a:p>
      </dsp:txBody>
      <dsp:txXfrm>
        <a:off x="3279287" y="3604689"/>
        <a:ext cx="2128224" cy="1244036"/>
      </dsp:txXfrm>
    </dsp:sp>
    <dsp:sp modelId="{97EE1507-DAA1-4A6F-8D95-18815C682CFE}">
      <dsp:nvSpPr>
        <dsp:cNvPr id="0" name=""/>
        <dsp:cNvSpPr/>
      </dsp:nvSpPr>
      <dsp:spPr>
        <a:xfrm>
          <a:off x="5928698" y="0"/>
          <a:ext cx="2757041" cy="5146040"/>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Patient Care Environment and EVS (Non-COVID)</a:t>
          </a:r>
        </a:p>
      </dsp:txBody>
      <dsp:txXfrm>
        <a:off x="5928698" y="0"/>
        <a:ext cx="2757041" cy="1543812"/>
      </dsp:txXfrm>
    </dsp:sp>
    <dsp:sp modelId="{72F3F1A2-E763-42D6-8DA6-71E16AEBF477}">
      <dsp:nvSpPr>
        <dsp:cNvPr id="0" name=""/>
        <dsp:cNvSpPr/>
      </dsp:nvSpPr>
      <dsp:spPr>
        <a:xfrm>
          <a:off x="6204402" y="1545319"/>
          <a:ext cx="2205632" cy="155160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n-US" sz="1600" u="sng" kern="1200" dirty="0"/>
            <a:t>From PPE Czar</a:t>
          </a:r>
        </a:p>
        <a:p>
          <a:pPr lvl="0" algn="ctr" defTabSz="711200">
            <a:lnSpc>
              <a:spcPct val="90000"/>
            </a:lnSpc>
            <a:spcBef>
              <a:spcPct val="0"/>
            </a:spcBef>
            <a:spcAft>
              <a:spcPct val="35000"/>
            </a:spcAft>
          </a:pPr>
          <a:r>
            <a:rPr lang="en-US" sz="1600" u="none" kern="1200" dirty="0"/>
            <a:t>Level 1 Mask</a:t>
          </a:r>
        </a:p>
      </dsp:txBody>
      <dsp:txXfrm>
        <a:off x="6249847" y="1590764"/>
        <a:ext cx="2114742" cy="1460711"/>
      </dsp:txXfrm>
    </dsp:sp>
    <dsp:sp modelId="{FAC24E50-70D0-45CC-8497-98731F134C04}">
      <dsp:nvSpPr>
        <dsp:cNvPr id="0" name=""/>
        <dsp:cNvSpPr/>
      </dsp:nvSpPr>
      <dsp:spPr>
        <a:xfrm>
          <a:off x="6204402" y="3335628"/>
          <a:ext cx="2205632" cy="155160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en-US" sz="1500" u="sng" kern="1200" dirty="0"/>
            <a:t>On Unit</a:t>
          </a:r>
        </a:p>
        <a:p>
          <a:pPr lvl="0" algn="ctr" defTabSz="666750">
            <a:lnSpc>
              <a:spcPct val="90000"/>
            </a:lnSpc>
            <a:spcBef>
              <a:spcPct val="0"/>
            </a:spcBef>
            <a:spcAft>
              <a:spcPct val="35000"/>
            </a:spcAft>
          </a:pPr>
          <a:r>
            <a:rPr lang="en-US" sz="1500" u="none" kern="1200" dirty="0"/>
            <a:t>Gloves per usual care</a:t>
          </a:r>
        </a:p>
      </dsp:txBody>
      <dsp:txXfrm>
        <a:off x="6249847" y="3381073"/>
        <a:ext cx="2114742" cy="1460711"/>
      </dsp:txXfrm>
    </dsp:sp>
  </dsp:spTree>
</dsp:drawing>
</file>

<file path=ppt/diagrams/layout1.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chemeClr val="bg1"/>
                </a:solidFill>
                <a:latin typeface="Mark for HCA"/>
                <a:cs typeface="Mark for HCA"/>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chemeClr val="bg1"/>
                </a:solidFill>
                <a:latin typeface="Mark for HCA"/>
                <a:cs typeface="Mark for HC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chemeClr val="bg1"/>
                </a:solidFill>
                <a:latin typeface="Mark for HCA"/>
                <a:cs typeface="Mark for HC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3/31/2020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60859" y="4730"/>
            <a:ext cx="8022280" cy="1320800"/>
          </a:xfrm>
          <a:prstGeom prst="rect">
            <a:avLst/>
          </a:prstGeom>
        </p:spPr>
        <p:txBody>
          <a:bodyPr wrap="square" lIns="0" tIns="0" rIns="0" bIns="0">
            <a:spAutoFit/>
          </a:bodyPr>
          <a:lstStyle>
            <a:lvl1pPr>
              <a:defRPr sz="4400" b="1" i="0">
                <a:solidFill>
                  <a:schemeClr val="bg1"/>
                </a:solidFill>
                <a:latin typeface="Mark for HCA"/>
                <a:cs typeface="Mark for HCA"/>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3/31/2020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g"/><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g"/><Relationship Id="rId7" Type="http://schemas.openxmlformats.org/officeDocument/2006/relationships/diagramColors" Target="../diagrams/colors2.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4"/>
          <p:cNvSpPr/>
          <p:nvPr/>
        </p:nvSpPr>
        <p:spPr>
          <a:xfrm>
            <a:off x="0" y="0"/>
            <a:ext cx="9144000" cy="1851660"/>
          </a:xfrm>
          <a:prstGeom prst="rect">
            <a:avLst/>
          </a:prstGeom>
          <a:blipFill>
            <a:blip r:embed="rId2" cstate="print"/>
            <a:stretch>
              <a:fillRect/>
            </a:stretch>
          </a:blipFill>
        </p:spPr>
        <p:txBody>
          <a:bodyPr wrap="square" lIns="0" tIns="0" rIns="0" bIns="0" rtlCol="0"/>
          <a:lstStyle/>
          <a:p>
            <a:endParaRPr/>
          </a:p>
        </p:txBody>
      </p:sp>
      <p:sp>
        <p:nvSpPr>
          <p:cNvPr id="5" name="object 14"/>
          <p:cNvSpPr/>
          <p:nvPr/>
        </p:nvSpPr>
        <p:spPr>
          <a:xfrm rot="10800000">
            <a:off x="0" y="2526325"/>
            <a:ext cx="9144000" cy="1851660"/>
          </a:xfrm>
          <a:prstGeom prst="rect">
            <a:avLst/>
          </a:prstGeom>
          <a:blipFill>
            <a:blip r:embed="rId2" cstate="print"/>
            <a:stretch>
              <a:fillRect/>
            </a:stretch>
          </a:blipFill>
        </p:spPr>
        <p:txBody>
          <a:bodyPr wrap="square" lIns="0" tIns="0" rIns="0" bIns="0" rtlCol="0"/>
          <a:lstStyle/>
          <a:p>
            <a:endParaRPr/>
          </a:p>
        </p:txBody>
      </p:sp>
      <p:sp>
        <p:nvSpPr>
          <p:cNvPr id="6" name="Rectangle 5"/>
          <p:cNvSpPr/>
          <p:nvPr/>
        </p:nvSpPr>
        <p:spPr>
          <a:xfrm>
            <a:off x="0" y="1851660"/>
            <a:ext cx="9144000" cy="674664"/>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4377985"/>
            <a:ext cx="9144000" cy="628355"/>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bject 14"/>
          <p:cNvSpPr/>
          <p:nvPr/>
        </p:nvSpPr>
        <p:spPr>
          <a:xfrm>
            <a:off x="0" y="5006340"/>
            <a:ext cx="9144000" cy="1851660"/>
          </a:xfrm>
          <a:prstGeom prst="rect">
            <a:avLst/>
          </a:prstGeom>
          <a:blipFill>
            <a:blip r:embed="rId2" cstate="print"/>
            <a:stretch>
              <a:fillRect/>
            </a:stretch>
          </a:blipFill>
        </p:spPr>
        <p:txBody>
          <a:bodyPr wrap="square" lIns="0" tIns="0" rIns="0" bIns="0" rtlCol="0"/>
          <a:lstStyle/>
          <a:p>
            <a:endParaRPr/>
          </a:p>
        </p:txBody>
      </p:sp>
      <p:sp>
        <p:nvSpPr>
          <p:cNvPr id="9" name="object 15"/>
          <p:cNvSpPr txBox="1">
            <a:spLocks/>
          </p:cNvSpPr>
          <p:nvPr/>
        </p:nvSpPr>
        <p:spPr>
          <a:xfrm>
            <a:off x="304800" y="-46231"/>
            <a:ext cx="6297141" cy="972061"/>
          </a:xfrm>
          <a:prstGeom prst="rect">
            <a:avLst/>
          </a:prstGeom>
        </p:spPr>
        <p:txBody>
          <a:bodyPr vert="horz" wrap="square" lIns="0" tIns="292100" rIns="0" bIns="0" rtlCol="0">
            <a:spAutoFit/>
          </a:bodyPr>
          <a:lstStyle>
            <a:lvl1pPr>
              <a:defRPr sz="4400" b="1" i="0">
                <a:solidFill>
                  <a:schemeClr val="bg1"/>
                </a:solidFill>
                <a:latin typeface="Mark for HCA"/>
                <a:ea typeface="+mj-ea"/>
                <a:cs typeface="Mark for HCA"/>
              </a:defRPr>
            </a:lvl1pPr>
          </a:lstStyle>
          <a:p>
            <a:pPr marL="12700">
              <a:spcBef>
                <a:spcPts val="2300"/>
              </a:spcBef>
            </a:pPr>
            <a:r>
              <a:rPr lang="en-US" kern="0" spc="-5" dirty="0"/>
              <a:t>COVID-19</a:t>
            </a:r>
          </a:p>
        </p:txBody>
      </p:sp>
      <p:sp>
        <p:nvSpPr>
          <p:cNvPr id="10" name="object 17"/>
          <p:cNvSpPr/>
          <p:nvPr/>
        </p:nvSpPr>
        <p:spPr>
          <a:xfrm>
            <a:off x="339969" y="999786"/>
            <a:ext cx="1046479" cy="447039"/>
          </a:xfrm>
          <a:prstGeom prst="rect">
            <a:avLst/>
          </a:prstGeom>
          <a:blipFill>
            <a:blip r:embed="rId3" cstate="print"/>
            <a:stretch>
              <a:fillRect/>
            </a:stretch>
          </a:blipFill>
        </p:spPr>
        <p:txBody>
          <a:bodyPr wrap="square" lIns="0" tIns="0" rIns="0" bIns="0" rtlCol="0"/>
          <a:lstStyle/>
          <a:p>
            <a:endParaRPr/>
          </a:p>
        </p:txBody>
      </p:sp>
      <p:sp>
        <p:nvSpPr>
          <p:cNvPr id="12" name="Rectangle 11"/>
          <p:cNvSpPr/>
          <p:nvPr/>
        </p:nvSpPr>
        <p:spPr>
          <a:xfrm>
            <a:off x="20782" y="2089594"/>
            <a:ext cx="9144000" cy="1774845"/>
          </a:xfrm>
          <a:prstGeom prst="rect">
            <a:avLst/>
          </a:prstGeom>
        </p:spPr>
        <p:txBody>
          <a:bodyPr wrap="square">
            <a:spAutoFit/>
          </a:bodyPr>
          <a:lstStyle/>
          <a:p>
            <a:pPr marL="12700">
              <a:spcBef>
                <a:spcPts val="800"/>
              </a:spcBef>
            </a:pPr>
            <a:r>
              <a:rPr lang="en-US" sz="2400" b="1" kern="0" spc="-5" dirty="0">
                <a:solidFill>
                  <a:schemeClr val="bg1"/>
                </a:solidFill>
                <a:latin typeface="Mark for HCA" panose="020B0606020201010104" pitchFamily="34" charset="0"/>
                <a:cs typeface="Mark for HCA" panose="020B0606020201010104" pitchFamily="34" charset="0"/>
              </a:rPr>
              <a:t> </a:t>
            </a:r>
          </a:p>
          <a:p>
            <a:pPr marL="12700">
              <a:spcBef>
                <a:spcPts val="800"/>
              </a:spcBef>
            </a:pPr>
            <a:r>
              <a:rPr lang="en-US" sz="2400" b="1" kern="0" spc="-5" dirty="0">
                <a:solidFill>
                  <a:schemeClr val="bg1"/>
                </a:solidFill>
                <a:latin typeface="Mark for HCA" panose="020B0606020201010104" pitchFamily="34" charset="0"/>
                <a:cs typeface="Mark for HCA" panose="020B0606020201010104" pitchFamily="34" charset="0"/>
              </a:rPr>
              <a:t>Personal Protective Equipment (PPE) Processes</a:t>
            </a:r>
          </a:p>
          <a:p>
            <a:pPr marL="12700">
              <a:spcBef>
                <a:spcPts val="800"/>
              </a:spcBef>
            </a:pPr>
            <a:r>
              <a:rPr lang="en-US" sz="2400" b="1" kern="0" spc="-5" dirty="0">
                <a:solidFill>
                  <a:schemeClr val="bg1"/>
                </a:solidFill>
                <a:latin typeface="Mark for HCA" panose="020B0606020201010104" pitchFamily="34" charset="0"/>
                <a:cs typeface="Mark for HCA" panose="020B0606020201010104" pitchFamily="34" charset="0"/>
              </a:rPr>
              <a:t>Universal Masking, Disbursement, Extended Use, Disinfection and Reprocessing</a:t>
            </a:r>
          </a:p>
        </p:txBody>
      </p:sp>
      <p:pic>
        <p:nvPicPr>
          <p:cNvPr id="13" name="Picture 12" descr="New Coronavirus Disease Officially Named COVID-19 By The ..."/>
          <p:cNvPicPr>
            <a:picLocks noChangeAspect="1"/>
          </p:cNvPicPr>
          <p:nvPr/>
        </p:nvPicPr>
        <p:blipFill rotWithShape="1">
          <a:blip r:embed="rId4" cstate="print">
            <a:extLst>
              <a:ext uri="{28A0092B-C50C-407E-A947-70E740481C1C}">
                <a14:useLocalDpi xmlns:a14="http://schemas.microsoft.com/office/drawing/2010/main" val="0"/>
              </a:ext>
            </a:extLst>
          </a:blip>
          <a:srcRect l="24167" r="21667"/>
          <a:stretch/>
        </p:blipFill>
        <p:spPr>
          <a:xfrm>
            <a:off x="6162431" y="4114800"/>
            <a:ext cx="2641600" cy="2743200"/>
          </a:xfrm>
          <a:prstGeom prst="ellipse">
            <a:avLst/>
          </a:prstGeom>
          <a:ln>
            <a:noFill/>
          </a:ln>
          <a:effectLst>
            <a:softEdge rad="112500"/>
          </a:effectLst>
        </p:spPr>
      </p:pic>
    </p:spTree>
    <p:extLst>
      <p:ext uri="{BB962C8B-B14F-4D97-AF65-F5344CB8AC3E}">
        <p14:creationId xmlns:p14="http://schemas.microsoft.com/office/powerpoint/2010/main" val="4156741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743200" y="6379844"/>
            <a:ext cx="2067560" cy="213995"/>
          </a:xfrm>
          <a:prstGeom prst="rect">
            <a:avLst/>
          </a:prstGeom>
        </p:spPr>
        <p:txBody>
          <a:bodyPr vert="horz" wrap="square" lIns="0" tIns="0" rIns="0" bIns="0" rtlCol="0">
            <a:spAutoFit/>
          </a:bodyPr>
          <a:lstStyle/>
          <a:p>
            <a:pPr>
              <a:lnSpc>
                <a:spcPts val="790"/>
              </a:lnSpc>
            </a:pPr>
            <a:r>
              <a:rPr sz="700" spc="15" dirty="0">
                <a:solidFill>
                  <a:srgbClr val="8B8D8D"/>
                </a:solidFill>
                <a:latin typeface="Arial"/>
                <a:cs typeface="Arial"/>
              </a:rPr>
              <a:t>CONFIDENTIAL</a:t>
            </a:r>
            <a:r>
              <a:rPr sz="700" spc="-45" dirty="0">
                <a:solidFill>
                  <a:srgbClr val="8B8D8D"/>
                </a:solidFill>
                <a:latin typeface="Arial"/>
                <a:cs typeface="Arial"/>
              </a:rPr>
              <a:t> </a:t>
            </a:r>
            <a:r>
              <a:rPr sz="700" spc="10" dirty="0">
                <a:solidFill>
                  <a:srgbClr val="8B8D8D"/>
                </a:solidFill>
                <a:latin typeface="Arial"/>
                <a:cs typeface="Arial"/>
              </a:rPr>
              <a:t>–</a:t>
            </a:r>
            <a:r>
              <a:rPr sz="700" spc="-40" dirty="0">
                <a:solidFill>
                  <a:srgbClr val="8B8D8D"/>
                </a:solidFill>
                <a:latin typeface="Arial"/>
                <a:cs typeface="Arial"/>
              </a:rPr>
              <a:t> </a:t>
            </a:r>
            <a:r>
              <a:rPr sz="700" spc="5" dirty="0">
                <a:solidFill>
                  <a:srgbClr val="8B8D8D"/>
                </a:solidFill>
                <a:latin typeface="Arial"/>
                <a:cs typeface="Arial"/>
              </a:rPr>
              <a:t>Contains</a:t>
            </a:r>
            <a:r>
              <a:rPr sz="700" spc="-80" dirty="0">
                <a:solidFill>
                  <a:srgbClr val="8B8D8D"/>
                </a:solidFill>
                <a:latin typeface="Arial"/>
                <a:cs typeface="Arial"/>
              </a:rPr>
              <a:t> </a:t>
            </a:r>
            <a:r>
              <a:rPr sz="700" spc="-5" dirty="0">
                <a:solidFill>
                  <a:srgbClr val="8B8D8D"/>
                </a:solidFill>
                <a:latin typeface="Arial"/>
                <a:cs typeface="Arial"/>
              </a:rPr>
              <a:t>proprietary </a:t>
            </a:r>
            <a:r>
              <a:rPr sz="700" dirty="0">
                <a:solidFill>
                  <a:srgbClr val="8B8D8D"/>
                </a:solidFill>
                <a:latin typeface="Arial"/>
                <a:cs typeface="Arial"/>
              </a:rPr>
              <a:t>information.</a:t>
            </a:r>
            <a:endParaRPr sz="700" dirty="0">
              <a:latin typeface="Arial"/>
              <a:cs typeface="Arial"/>
            </a:endParaRPr>
          </a:p>
          <a:p>
            <a:pPr>
              <a:lnSpc>
                <a:spcPct val="100000"/>
              </a:lnSpc>
              <a:spcBef>
                <a:spcPts val="40"/>
              </a:spcBef>
            </a:pPr>
            <a:r>
              <a:rPr sz="700" spc="20" dirty="0">
                <a:solidFill>
                  <a:srgbClr val="8B8D8D"/>
                </a:solidFill>
                <a:latin typeface="Arial"/>
                <a:cs typeface="Arial"/>
              </a:rPr>
              <a:t>Not</a:t>
            </a:r>
            <a:r>
              <a:rPr sz="700" dirty="0">
                <a:solidFill>
                  <a:srgbClr val="8B8D8D"/>
                </a:solidFill>
                <a:latin typeface="Arial"/>
                <a:cs typeface="Arial"/>
              </a:rPr>
              <a:t> </a:t>
            </a:r>
            <a:r>
              <a:rPr sz="700" spc="10" dirty="0">
                <a:solidFill>
                  <a:srgbClr val="8B8D8D"/>
                </a:solidFill>
                <a:latin typeface="Arial"/>
                <a:cs typeface="Arial"/>
              </a:rPr>
              <a:t>intended</a:t>
            </a:r>
            <a:r>
              <a:rPr sz="700" spc="-35" dirty="0">
                <a:solidFill>
                  <a:srgbClr val="8B8D8D"/>
                </a:solidFill>
                <a:latin typeface="Arial"/>
                <a:cs typeface="Arial"/>
              </a:rPr>
              <a:t> </a:t>
            </a:r>
            <a:r>
              <a:rPr sz="700" spc="5" dirty="0">
                <a:solidFill>
                  <a:srgbClr val="8B8D8D"/>
                </a:solidFill>
                <a:latin typeface="Arial"/>
                <a:cs typeface="Arial"/>
              </a:rPr>
              <a:t>f</a:t>
            </a:r>
            <a:r>
              <a:rPr sz="700" spc="-75" dirty="0">
                <a:solidFill>
                  <a:srgbClr val="8B8D8D"/>
                </a:solidFill>
                <a:latin typeface="Arial"/>
                <a:cs typeface="Arial"/>
              </a:rPr>
              <a:t> </a:t>
            </a:r>
            <a:r>
              <a:rPr sz="700" spc="-35" dirty="0">
                <a:solidFill>
                  <a:srgbClr val="8B8D8D"/>
                </a:solidFill>
                <a:latin typeface="Arial"/>
                <a:cs typeface="Arial"/>
              </a:rPr>
              <a:t>or</a:t>
            </a:r>
            <a:r>
              <a:rPr sz="700" spc="-40" dirty="0">
                <a:solidFill>
                  <a:srgbClr val="8B8D8D"/>
                </a:solidFill>
                <a:latin typeface="Arial"/>
                <a:cs typeface="Arial"/>
              </a:rPr>
              <a:t> </a:t>
            </a:r>
            <a:r>
              <a:rPr sz="700" spc="5" dirty="0">
                <a:solidFill>
                  <a:srgbClr val="8B8D8D"/>
                </a:solidFill>
                <a:latin typeface="Arial"/>
                <a:cs typeface="Arial"/>
              </a:rPr>
              <a:t>external</a:t>
            </a:r>
            <a:r>
              <a:rPr sz="700" spc="-35" dirty="0">
                <a:solidFill>
                  <a:srgbClr val="8B8D8D"/>
                </a:solidFill>
                <a:latin typeface="Arial"/>
                <a:cs typeface="Arial"/>
              </a:rPr>
              <a:t> </a:t>
            </a:r>
            <a:r>
              <a:rPr sz="700" dirty="0">
                <a:solidFill>
                  <a:srgbClr val="8B8D8D"/>
                </a:solidFill>
                <a:latin typeface="Arial"/>
                <a:cs typeface="Arial"/>
              </a:rPr>
              <a:t>distribution.</a:t>
            </a:r>
            <a:endParaRPr sz="700" dirty="0">
              <a:latin typeface="Arial"/>
              <a:cs typeface="Arial"/>
            </a:endParaRPr>
          </a:p>
        </p:txBody>
      </p:sp>
      <p:sp>
        <p:nvSpPr>
          <p:cNvPr id="4" name="object 4"/>
          <p:cNvSpPr/>
          <p:nvPr/>
        </p:nvSpPr>
        <p:spPr>
          <a:xfrm>
            <a:off x="7696200" y="6147961"/>
            <a:ext cx="1051559" cy="445878"/>
          </a:xfrm>
          <a:prstGeom prst="rect">
            <a:avLst/>
          </a:prstGeom>
          <a:blipFill>
            <a:blip r:embed="rId2" cstate="print"/>
            <a:stretch>
              <a:fillRect/>
            </a:stretch>
          </a:blipFill>
        </p:spPr>
        <p:txBody>
          <a:bodyPr wrap="square" lIns="0" tIns="0" rIns="0" bIns="0" rtlCol="0"/>
          <a:lstStyle/>
          <a:p>
            <a:endParaRPr/>
          </a:p>
        </p:txBody>
      </p:sp>
      <p:sp>
        <p:nvSpPr>
          <p:cNvPr id="13" name="object 13"/>
          <p:cNvSpPr/>
          <p:nvPr/>
        </p:nvSpPr>
        <p:spPr>
          <a:xfrm>
            <a:off x="76396"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14" name="object 14"/>
          <p:cNvSpPr/>
          <p:nvPr/>
        </p:nvSpPr>
        <p:spPr>
          <a:xfrm>
            <a:off x="0" y="0"/>
            <a:ext cx="9144000" cy="1485781"/>
          </a:xfrm>
          <a:prstGeom prst="rect">
            <a:avLst/>
          </a:prstGeom>
          <a:blipFill>
            <a:blip r:embed="rId3" cstate="print"/>
            <a:stretch>
              <a:fillRect/>
            </a:stretch>
          </a:blipFill>
        </p:spPr>
        <p:txBody>
          <a:bodyPr wrap="square" lIns="0" tIns="0" rIns="0" bIns="0" rtlCol="0"/>
          <a:lstStyle/>
          <a:p>
            <a:endParaRPr/>
          </a:p>
        </p:txBody>
      </p:sp>
      <p:sp>
        <p:nvSpPr>
          <p:cNvPr id="15" name="object 15"/>
          <p:cNvSpPr txBox="1">
            <a:spLocks noGrp="1"/>
          </p:cNvSpPr>
          <p:nvPr>
            <p:ph type="title"/>
          </p:nvPr>
        </p:nvSpPr>
        <p:spPr>
          <a:xfrm>
            <a:off x="560858" y="4730"/>
            <a:ext cx="6830542" cy="1095172"/>
          </a:xfrm>
          <a:prstGeom prst="rect">
            <a:avLst/>
          </a:prstGeom>
        </p:spPr>
        <p:txBody>
          <a:bodyPr vert="horz" wrap="square" lIns="0" tIns="292100" rIns="0" bIns="0" rtlCol="0">
            <a:spAutoFit/>
          </a:bodyPr>
          <a:lstStyle/>
          <a:p>
            <a:pPr marL="12700">
              <a:lnSpc>
                <a:spcPct val="100000"/>
              </a:lnSpc>
              <a:spcBef>
                <a:spcPts val="2300"/>
              </a:spcBef>
            </a:pPr>
            <a:r>
              <a:rPr lang="en-US" sz="3600" spc="-5" dirty="0"/>
              <a:t>COVID-19 – Universal Masking</a:t>
            </a:r>
            <a:br>
              <a:rPr lang="en-US" sz="3600" spc="-5" dirty="0"/>
            </a:br>
            <a:r>
              <a:rPr lang="en-US" sz="1600" spc="-5" dirty="0"/>
              <a:t>Implementation Process </a:t>
            </a:r>
            <a:endParaRPr sz="1600" spc="-5" dirty="0"/>
          </a:p>
        </p:txBody>
      </p:sp>
      <p:sp>
        <p:nvSpPr>
          <p:cNvPr id="20" name="object 20"/>
          <p:cNvSpPr/>
          <p:nvPr/>
        </p:nvSpPr>
        <p:spPr>
          <a:xfrm>
            <a:off x="613155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24" name="object 24"/>
          <p:cNvSpPr/>
          <p:nvPr/>
        </p:nvSpPr>
        <p:spPr>
          <a:xfrm>
            <a:off x="3093720" y="1559560"/>
            <a:ext cx="2936240" cy="538480"/>
          </a:xfrm>
          <a:custGeom>
            <a:avLst/>
            <a:gdLst/>
            <a:ahLst/>
            <a:cxnLst/>
            <a:rect l="l" t="t" r="r" b="b"/>
            <a:pathLst>
              <a:path w="2936240" h="538480">
                <a:moveTo>
                  <a:pt x="0" y="0"/>
                </a:moveTo>
                <a:lnTo>
                  <a:pt x="2936239" y="0"/>
                </a:lnTo>
                <a:lnTo>
                  <a:pt x="2936239" y="538479"/>
                </a:lnTo>
                <a:lnTo>
                  <a:pt x="0" y="538479"/>
                </a:lnTo>
                <a:lnTo>
                  <a:pt x="0" y="0"/>
                </a:lnTo>
                <a:close/>
              </a:path>
            </a:pathLst>
          </a:custGeom>
          <a:ln w="30480">
            <a:solidFill>
              <a:srgbClr val="FFFFFF"/>
            </a:solidFill>
          </a:ln>
        </p:spPr>
        <p:txBody>
          <a:bodyPr wrap="square" lIns="0" tIns="0" rIns="0" bIns="0" rtlCol="0"/>
          <a:lstStyle/>
          <a:p>
            <a:endParaRPr/>
          </a:p>
        </p:txBody>
      </p:sp>
      <p:sp>
        <p:nvSpPr>
          <p:cNvPr id="28" name="object 28"/>
          <p:cNvSpPr/>
          <p:nvPr/>
        </p:nvSpPr>
        <p:spPr>
          <a:xfrm>
            <a:off x="3103879" y="3500120"/>
            <a:ext cx="2926080" cy="538480"/>
          </a:xfrm>
          <a:custGeom>
            <a:avLst/>
            <a:gdLst/>
            <a:ahLst/>
            <a:cxnLst/>
            <a:rect l="l" t="t" r="r" b="b"/>
            <a:pathLst>
              <a:path w="2926079" h="538479">
                <a:moveTo>
                  <a:pt x="0" y="0"/>
                </a:moveTo>
                <a:lnTo>
                  <a:pt x="2926080" y="0"/>
                </a:lnTo>
                <a:lnTo>
                  <a:pt x="2926080" y="538480"/>
                </a:lnTo>
                <a:lnTo>
                  <a:pt x="0" y="538480"/>
                </a:lnTo>
                <a:lnTo>
                  <a:pt x="0" y="0"/>
                </a:lnTo>
                <a:close/>
              </a:path>
            </a:pathLst>
          </a:custGeom>
          <a:ln w="30479">
            <a:solidFill>
              <a:srgbClr val="FFFFFF"/>
            </a:solidFill>
          </a:ln>
        </p:spPr>
        <p:txBody>
          <a:bodyPr wrap="square" lIns="0" tIns="0" rIns="0" bIns="0" rtlCol="0"/>
          <a:lstStyle/>
          <a:p>
            <a:endParaRPr/>
          </a:p>
        </p:txBody>
      </p:sp>
      <p:sp>
        <p:nvSpPr>
          <p:cNvPr id="3" name="TextBox 2"/>
          <p:cNvSpPr txBox="1"/>
          <p:nvPr/>
        </p:nvSpPr>
        <p:spPr>
          <a:xfrm>
            <a:off x="228600" y="1559560"/>
            <a:ext cx="8442959" cy="3293209"/>
          </a:xfrm>
          <a:prstGeom prst="rect">
            <a:avLst/>
          </a:prstGeom>
          <a:noFill/>
        </p:spPr>
        <p:txBody>
          <a:bodyPr wrap="square" rtlCol="0">
            <a:spAutoFit/>
          </a:bodyPr>
          <a:lstStyle/>
          <a:p>
            <a:endParaRPr lang="en-US" sz="1600" dirty="0"/>
          </a:p>
          <a:p>
            <a:pPr marL="342900" lvl="0" indent="-342900">
              <a:buFont typeface="+mj-lt"/>
              <a:buAutoNum type="arabicPeriod"/>
            </a:pPr>
            <a:r>
              <a:rPr lang="en-US" sz="1600" dirty="0">
                <a:cs typeface="Arial" panose="020B0604020202020204" pitchFamily="34" charset="0"/>
              </a:rPr>
              <a:t>Supply Chain to remove all Level 1 masks from all current locations and centralize with PPE Czar</a:t>
            </a:r>
          </a:p>
          <a:p>
            <a:pPr marL="800100" lvl="1" indent="-342900">
              <a:buFont typeface="Arial" panose="020B0604020202020204" pitchFamily="34" charset="0"/>
              <a:buChar char="•"/>
            </a:pPr>
            <a:r>
              <a:rPr lang="en-US" sz="1600" dirty="0">
                <a:cs typeface="Arial" panose="020B0604020202020204" pitchFamily="34" charset="0"/>
              </a:rPr>
              <a:t>ensure all locations assessed in addition to current PAR locations as this is a commonly used mask throughout the facility</a:t>
            </a:r>
          </a:p>
          <a:p>
            <a:pPr marL="342900" lvl="0" indent="-342900">
              <a:buFont typeface="+mj-lt"/>
              <a:buAutoNum type="arabicPeriod"/>
            </a:pPr>
            <a:r>
              <a:rPr lang="en-US" sz="1600" dirty="0">
                <a:cs typeface="Arial" panose="020B0604020202020204" pitchFamily="34" charset="0"/>
              </a:rPr>
              <a:t>PPE Task Force to educate additional departments on Universal Masking option and process</a:t>
            </a:r>
          </a:p>
          <a:p>
            <a:pPr marL="342900" lvl="0" indent="-342900">
              <a:buFont typeface="+mj-lt"/>
              <a:buAutoNum type="arabicPeriod"/>
            </a:pPr>
            <a:r>
              <a:rPr lang="en-US" sz="1600" dirty="0">
                <a:cs typeface="Arial" panose="020B0604020202020204" pitchFamily="34" charset="0"/>
              </a:rPr>
              <a:t>PPE Czar to baseline consumption of Level 1 masks</a:t>
            </a:r>
          </a:p>
          <a:p>
            <a:pPr marL="342900" lvl="0" indent="-342900">
              <a:buFont typeface="+mj-lt"/>
              <a:buAutoNum type="arabicPeriod"/>
            </a:pPr>
            <a:r>
              <a:rPr lang="en-US" sz="1600" dirty="0">
                <a:cs typeface="Arial" panose="020B0604020202020204" pitchFamily="34" charset="0"/>
              </a:rPr>
              <a:t>PPE Czar adjusts tracker to account for Level 1 masks and additional departments to ensure overall consumption can be tracked</a:t>
            </a:r>
          </a:p>
          <a:p>
            <a:pPr marL="800100" lvl="1" indent="-342900">
              <a:buFont typeface="Arial" panose="020B0604020202020204" pitchFamily="34" charset="0"/>
              <a:buChar char="•"/>
            </a:pPr>
            <a:r>
              <a:rPr lang="en-US" sz="1600" dirty="0">
                <a:cs typeface="Arial" panose="020B0604020202020204" pitchFamily="34" charset="0"/>
              </a:rPr>
              <a:t>PPE Task Force to review/report out daily consumption of Level 1 to understand how mask consumption is impacted and to detect any early warning signs of a spike in use</a:t>
            </a:r>
          </a:p>
          <a:p>
            <a:pPr marL="342900" lvl="0" indent="-342900">
              <a:buAutoNum type="arabicPeriod" startAt="5"/>
            </a:pPr>
            <a:r>
              <a:rPr lang="en-US" sz="1600" dirty="0">
                <a:cs typeface="Arial" panose="020B0604020202020204" pitchFamily="34" charset="0"/>
              </a:rPr>
              <a:t>Facility to determine how to manage staff who refuse to wear a mask </a:t>
            </a:r>
          </a:p>
          <a:p>
            <a:pPr lvl="0"/>
            <a:endParaRPr lang="en-US" sz="1600" dirty="0">
              <a:cs typeface="Arial" panose="020B0604020202020204" pitchFamily="34" charset="0"/>
            </a:endParaRPr>
          </a:p>
          <a:p>
            <a:pPr marL="285750" lvl="0" indent="-285750">
              <a:buFont typeface="Arial" panose="020B0604020202020204" pitchFamily="34" charset="0"/>
              <a:buChar char="•"/>
            </a:pPr>
            <a:endParaRPr lang="en-US" sz="1600" dirty="0">
              <a:cs typeface="Arial" panose="020B0604020202020204" pitchFamily="34" charset="0"/>
            </a:endParaRPr>
          </a:p>
        </p:txBody>
      </p:sp>
    </p:spTree>
    <p:extLst>
      <p:ext uri="{BB962C8B-B14F-4D97-AF65-F5344CB8AC3E}">
        <p14:creationId xmlns:p14="http://schemas.microsoft.com/office/powerpoint/2010/main" val="2918895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4"/>
          <p:cNvSpPr/>
          <p:nvPr/>
        </p:nvSpPr>
        <p:spPr>
          <a:xfrm>
            <a:off x="0" y="0"/>
            <a:ext cx="9144000" cy="1851660"/>
          </a:xfrm>
          <a:prstGeom prst="rect">
            <a:avLst/>
          </a:prstGeom>
          <a:blipFill>
            <a:blip r:embed="rId2" cstate="print"/>
            <a:stretch>
              <a:fillRect/>
            </a:stretch>
          </a:blipFill>
        </p:spPr>
        <p:txBody>
          <a:bodyPr wrap="square" lIns="0" tIns="0" rIns="0" bIns="0" rtlCol="0"/>
          <a:lstStyle/>
          <a:p>
            <a:endParaRPr/>
          </a:p>
        </p:txBody>
      </p:sp>
      <p:sp>
        <p:nvSpPr>
          <p:cNvPr id="5" name="object 14"/>
          <p:cNvSpPr/>
          <p:nvPr/>
        </p:nvSpPr>
        <p:spPr>
          <a:xfrm rot="10800000">
            <a:off x="0" y="2526325"/>
            <a:ext cx="9144000" cy="1851660"/>
          </a:xfrm>
          <a:prstGeom prst="rect">
            <a:avLst/>
          </a:prstGeom>
          <a:blipFill>
            <a:blip r:embed="rId2" cstate="print"/>
            <a:stretch>
              <a:fillRect/>
            </a:stretch>
          </a:blipFill>
        </p:spPr>
        <p:txBody>
          <a:bodyPr wrap="square" lIns="0" tIns="0" rIns="0" bIns="0" rtlCol="0"/>
          <a:lstStyle/>
          <a:p>
            <a:endParaRPr/>
          </a:p>
        </p:txBody>
      </p:sp>
      <p:sp>
        <p:nvSpPr>
          <p:cNvPr id="6" name="Rectangle 5"/>
          <p:cNvSpPr/>
          <p:nvPr/>
        </p:nvSpPr>
        <p:spPr>
          <a:xfrm>
            <a:off x="0" y="1851660"/>
            <a:ext cx="9144000" cy="674664"/>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4377985"/>
            <a:ext cx="9144000" cy="628355"/>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bject 14"/>
          <p:cNvSpPr/>
          <p:nvPr/>
        </p:nvSpPr>
        <p:spPr>
          <a:xfrm>
            <a:off x="0" y="5006340"/>
            <a:ext cx="9144000" cy="1851660"/>
          </a:xfrm>
          <a:prstGeom prst="rect">
            <a:avLst/>
          </a:prstGeom>
          <a:blipFill>
            <a:blip r:embed="rId2" cstate="print"/>
            <a:stretch>
              <a:fillRect/>
            </a:stretch>
          </a:blipFill>
        </p:spPr>
        <p:txBody>
          <a:bodyPr wrap="square" lIns="0" tIns="0" rIns="0" bIns="0" rtlCol="0"/>
          <a:lstStyle/>
          <a:p>
            <a:endParaRPr/>
          </a:p>
        </p:txBody>
      </p:sp>
      <p:sp>
        <p:nvSpPr>
          <p:cNvPr id="9" name="object 15"/>
          <p:cNvSpPr txBox="1">
            <a:spLocks/>
          </p:cNvSpPr>
          <p:nvPr/>
        </p:nvSpPr>
        <p:spPr>
          <a:xfrm>
            <a:off x="304800" y="-46231"/>
            <a:ext cx="6297141" cy="972061"/>
          </a:xfrm>
          <a:prstGeom prst="rect">
            <a:avLst/>
          </a:prstGeom>
        </p:spPr>
        <p:txBody>
          <a:bodyPr vert="horz" wrap="square" lIns="0" tIns="292100" rIns="0" bIns="0" rtlCol="0">
            <a:spAutoFit/>
          </a:bodyPr>
          <a:lstStyle>
            <a:lvl1pPr>
              <a:defRPr sz="4400" b="1" i="0">
                <a:solidFill>
                  <a:schemeClr val="bg1"/>
                </a:solidFill>
                <a:latin typeface="Mark for HCA"/>
                <a:ea typeface="+mj-ea"/>
                <a:cs typeface="Mark for HCA"/>
              </a:defRPr>
            </a:lvl1pPr>
          </a:lstStyle>
          <a:p>
            <a:pPr marL="12700">
              <a:spcBef>
                <a:spcPts val="2300"/>
              </a:spcBef>
            </a:pPr>
            <a:r>
              <a:rPr lang="en-US" kern="0" spc="-5" dirty="0"/>
              <a:t>COVID-19</a:t>
            </a:r>
          </a:p>
        </p:txBody>
      </p:sp>
      <p:sp>
        <p:nvSpPr>
          <p:cNvPr id="12" name="Rectangle 11"/>
          <p:cNvSpPr/>
          <p:nvPr/>
        </p:nvSpPr>
        <p:spPr>
          <a:xfrm>
            <a:off x="20782" y="2089594"/>
            <a:ext cx="9144000" cy="1302921"/>
          </a:xfrm>
          <a:prstGeom prst="rect">
            <a:avLst/>
          </a:prstGeom>
        </p:spPr>
        <p:txBody>
          <a:bodyPr wrap="square">
            <a:spAutoFit/>
          </a:bodyPr>
          <a:lstStyle/>
          <a:p>
            <a:pPr marL="12700">
              <a:spcBef>
                <a:spcPts val="800"/>
              </a:spcBef>
            </a:pPr>
            <a:r>
              <a:rPr lang="en-US" sz="2400" b="1" kern="0" spc="-5" dirty="0">
                <a:solidFill>
                  <a:schemeClr val="bg1"/>
                </a:solidFill>
                <a:latin typeface="Mark for HCA" panose="020B0606020201010104" pitchFamily="34" charset="0"/>
                <a:cs typeface="Mark for HCA" panose="020B0606020201010104" pitchFamily="34" charset="0"/>
              </a:rPr>
              <a:t> </a:t>
            </a:r>
          </a:p>
          <a:p>
            <a:pPr marL="12700">
              <a:spcBef>
                <a:spcPts val="800"/>
              </a:spcBef>
            </a:pPr>
            <a:r>
              <a:rPr lang="en-US" sz="4800" b="1" kern="0" spc="-5" dirty="0">
                <a:solidFill>
                  <a:schemeClr val="bg1"/>
                </a:solidFill>
                <a:latin typeface="Mark for HCA" panose="020B0606020201010104" pitchFamily="34" charset="0"/>
                <a:cs typeface="Mark for HCA" panose="020B0606020201010104" pitchFamily="34" charset="0"/>
              </a:rPr>
              <a:t>Appendix</a:t>
            </a:r>
          </a:p>
        </p:txBody>
      </p:sp>
      <p:pic>
        <p:nvPicPr>
          <p:cNvPr id="13" name="Picture 12" descr="New Coronavirus Disease Officially Named COVID-19 By The ..."/>
          <p:cNvPicPr>
            <a:picLocks noChangeAspect="1"/>
          </p:cNvPicPr>
          <p:nvPr/>
        </p:nvPicPr>
        <p:blipFill rotWithShape="1">
          <a:blip r:embed="rId3" cstate="print">
            <a:extLst>
              <a:ext uri="{28A0092B-C50C-407E-A947-70E740481C1C}">
                <a14:useLocalDpi xmlns:a14="http://schemas.microsoft.com/office/drawing/2010/main" val="0"/>
              </a:ext>
            </a:extLst>
          </a:blip>
          <a:srcRect l="24167" r="21667"/>
          <a:stretch/>
        </p:blipFill>
        <p:spPr>
          <a:xfrm>
            <a:off x="6162431" y="4114800"/>
            <a:ext cx="2641600" cy="2743200"/>
          </a:xfrm>
          <a:prstGeom prst="ellipse">
            <a:avLst/>
          </a:prstGeom>
          <a:ln>
            <a:noFill/>
          </a:ln>
          <a:effectLst>
            <a:softEdge rad="112500"/>
          </a:effectLst>
        </p:spPr>
      </p:pic>
    </p:spTree>
    <p:extLst>
      <p:ext uri="{BB962C8B-B14F-4D97-AF65-F5344CB8AC3E}">
        <p14:creationId xmlns:p14="http://schemas.microsoft.com/office/powerpoint/2010/main" val="861363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743200" y="6379844"/>
            <a:ext cx="2067560" cy="213995"/>
          </a:xfrm>
          <a:prstGeom prst="rect">
            <a:avLst/>
          </a:prstGeom>
        </p:spPr>
        <p:txBody>
          <a:bodyPr vert="horz" wrap="square" lIns="0" tIns="0" rIns="0" bIns="0" rtlCol="0">
            <a:spAutoFit/>
          </a:bodyPr>
          <a:lstStyle/>
          <a:p>
            <a:pPr>
              <a:lnSpc>
                <a:spcPts val="790"/>
              </a:lnSpc>
            </a:pPr>
            <a:r>
              <a:rPr sz="700" spc="15" dirty="0">
                <a:solidFill>
                  <a:srgbClr val="8B8D8D"/>
                </a:solidFill>
                <a:latin typeface="Arial"/>
                <a:cs typeface="Arial"/>
              </a:rPr>
              <a:t>CONFIDENTIAL</a:t>
            </a:r>
            <a:r>
              <a:rPr sz="700" spc="-45" dirty="0">
                <a:solidFill>
                  <a:srgbClr val="8B8D8D"/>
                </a:solidFill>
                <a:latin typeface="Arial"/>
                <a:cs typeface="Arial"/>
              </a:rPr>
              <a:t> </a:t>
            </a:r>
            <a:r>
              <a:rPr sz="700" spc="10" dirty="0">
                <a:solidFill>
                  <a:srgbClr val="8B8D8D"/>
                </a:solidFill>
                <a:latin typeface="Arial"/>
                <a:cs typeface="Arial"/>
              </a:rPr>
              <a:t>–</a:t>
            </a:r>
            <a:r>
              <a:rPr sz="700" spc="-40" dirty="0">
                <a:solidFill>
                  <a:srgbClr val="8B8D8D"/>
                </a:solidFill>
                <a:latin typeface="Arial"/>
                <a:cs typeface="Arial"/>
              </a:rPr>
              <a:t> </a:t>
            </a:r>
            <a:r>
              <a:rPr sz="700" spc="5" dirty="0">
                <a:solidFill>
                  <a:srgbClr val="8B8D8D"/>
                </a:solidFill>
                <a:latin typeface="Arial"/>
                <a:cs typeface="Arial"/>
              </a:rPr>
              <a:t>Contains</a:t>
            </a:r>
            <a:r>
              <a:rPr sz="700" spc="-80" dirty="0">
                <a:solidFill>
                  <a:srgbClr val="8B8D8D"/>
                </a:solidFill>
                <a:latin typeface="Arial"/>
                <a:cs typeface="Arial"/>
              </a:rPr>
              <a:t> </a:t>
            </a:r>
            <a:r>
              <a:rPr sz="700" spc="-5" dirty="0">
                <a:solidFill>
                  <a:srgbClr val="8B8D8D"/>
                </a:solidFill>
                <a:latin typeface="Arial"/>
                <a:cs typeface="Arial"/>
              </a:rPr>
              <a:t>proprietary </a:t>
            </a:r>
            <a:r>
              <a:rPr sz="700" dirty="0">
                <a:solidFill>
                  <a:srgbClr val="8B8D8D"/>
                </a:solidFill>
                <a:latin typeface="Arial"/>
                <a:cs typeface="Arial"/>
              </a:rPr>
              <a:t>information.</a:t>
            </a:r>
            <a:endParaRPr sz="700" dirty="0">
              <a:latin typeface="Arial"/>
              <a:cs typeface="Arial"/>
            </a:endParaRPr>
          </a:p>
          <a:p>
            <a:pPr>
              <a:lnSpc>
                <a:spcPct val="100000"/>
              </a:lnSpc>
              <a:spcBef>
                <a:spcPts val="40"/>
              </a:spcBef>
            </a:pPr>
            <a:r>
              <a:rPr sz="700" spc="20" dirty="0">
                <a:solidFill>
                  <a:srgbClr val="8B8D8D"/>
                </a:solidFill>
                <a:latin typeface="Arial"/>
                <a:cs typeface="Arial"/>
              </a:rPr>
              <a:t>Not</a:t>
            </a:r>
            <a:r>
              <a:rPr sz="700" dirty="0">
                <a:solidFill>
                  <a:srgbClr val="8B8D8D"/>
                </a:solidFill>
                <a:latin typeface="Arial"/>
                <a:cs typeface="Arial"/>
              </a:rPr>
              <a:t> </a:t>
            </a:r>
            <a:r>
              <a:rPr sz="700" spc="10" dirty="0">
                <a:solidFill>
                  <a:srgbClr val="8B8D8D"/>
                </a:solidFill>
                <a:latin typeface="Arial"/>
                <a:cs typeface="Arial"/>
              </a:rPr>
              <a:t>intended</a:t>
            </a:r>
            <a:r>
              <a:rPr sz="700" spc="-35" dirty="0">
                <a:solidFill>
                  <a:srgbClr val="8B8D8D"/>
                </a:solidFill>
                <a:latin typeface="Arial"/>
                <a:cs typeface="Arial"/>
              </a:rPr>
              <a:t> </a:t>
            </a:r>
            <a:r>
              <a:rPr sz="700" spc="5" dirty="0">
                <a:solidFill>
                  <a:srgbClr val="8B8D8D"/>
                </a:solidFill>
                <a:latin typeface="Arial"/>
                <a:cs typeface="Arial"/>
              </a:rPr>
              <a:t>f</a:t>
            </a:r>
            <a:r>
              <a:rPr sz="700" spc="-75" dirty="0">
                <a:solidFill>
                  <a:srgbClr val="8B8D8D"/>
                </a:solidFill>
                <a:latin typeface="Arial"/>
                <a:cs typeface="Arial"/>
              </a:rPr>
              <a:t> </a:t>
            </a:r>
            <a:r>
              <a:rPr sz="700" spc="-35" dirty="0">
                <a:solidFill>
                  <a:srgbClr val="8B8D8D"/>
                </a:solidFill>
                <a:latin typeface="Arial"/>
                <a:cs typeface="Arial"/>
              </a:rPr>
              <a:t>or</a:t>
            </a:r>
            <a:r>
              <a:rPr sz="700" spc="-40" dirty="0">
                <a:solidFill>
                  <a:srgbClr val="8B8D8D"/>
                </a:solidFill>
                <a:latin typeface="Arial"/>
                <a:cs typeface="Arial"/>
              </a:rPr>
              <a:t> </a:t>
            </a:r>
            <a:r>
              <a:rPr sz="700" spc="5" dirty="0">
                <a:solidFill>
                  <a:srgbClr val="8B8D8D"/>
                </a:solidFill>
                <a:latin typeface="Arial"/>
                <a:cs typeface="Arial"/>
              </a:rPr>
              <a:t>external</a:t>
            </a:r>
            <a:r>
              <a:rPr sz="700" spc="-35" dirty="0">
                <a:solidFill>
                  <a:srgbClr val="8B8D8D"/>
                </a:solidFill>
                <a:latin typeface="Arial"/>
                <a:cs typeface="Arial"/>
              </a:rPr>
              <a:t> </a:t>
            </a:r>
            <a:r>
              <a:rPr sz="700" dirty="0">
                <a:solidFill>
                  <a:srgbClr val="8B8D8D"/>
                </a:solidFill>
                <a:latin typeface="Arial"/>
                <a:cs typeface="Arial"/>
              </a:rPr>
              <a:t>distribution.</a:t>
            </a:r>
            <a:endParaRPr sz="700" dirty="0">
              <a:latin typeface="Arial"/>
              <a:cs typeface="Arial"/>
            </a:endParaRPr>
          </a:p>
        </p:txBody>
      </p:sp>
      <p:sp>
        <p:nvSpPr>
          <p:cNvPr id="4" name="object 4"/>
          <p:cNvSpPr/>
          <p:nvPr/>
        </p:nvSpPr>
        <p:spPr>
          <a:xfrm>
            <a:off x="7696200" y="6147961"/>
            <a:ext cx="1051559" cy="445878"/>
          </a:xfrm>
          <a:prstGeom prst="rect">
            <a:avLst/>
          </a:prstGeom>
          <a:blipFill>
            <a:blip r:embed="rId2" cstate="print"/>
            <a:stretch>
              <a:fillRect/>
            </a:stretch>
          </a:blipFill>
        </p:spPr>
        <p:txBody>
          <a:bodyPr wrap="square" lIns="0" tIns="0" rIns="0" bIns="0" rtlCol="0"/>
          <a:lstStyle/>
          <a:p>
            <a:endParaRPr/>
          </a:p>
        </p:txBody>
      </p:sp>
      <p:sp>
        <p:nvSpPr>
          <p:cNvPr id="13" name="object 13"/>
          <p:cNvSpPr/>
          <p:nvPr/>
        </p:nvSpPr>
        <p:spPr>
          <a:xfrm>
            <a:off x="6603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14" name="object 14"/>
          <p:cNvSpPr/>
          <p:nvPr/>
        </p:nvSpPr>
        <p:spPr>
          <a:xfrm>
            <a:off x="0" y="0"/>
            <a:ext cx="9144000" cy="1485781"/>
          </a:xfrm>
          <a:prstGeom prst="rect">
            <a:avLst/>
          </a:prstGeom>
          <a:blipFill>
            <a:blip r:embed="rId3" cstate="print"/>
            <a:stretch>
              <a:fillRect/>
            </a:stretch>
          </a:blipFill>
        </p:spPr>
        <p:txBody>
          <a:bodyPr wrap="square" lIns="0" tIns="0" rIns="0" bIns="0" rtlCol="0"/>
          <a:lstStyle/>
          <a:p>
            <a:endParaRPr/>
          </a:p>
        </p:txBody>
      </p:sp>
      <p:sp>
        <p:nvSpPr>
          <p:cNvPr id="15" name="object 15"/>
          <p:cNvSpPr txBox="1">
            <a:spLocks noGrp="1"/>
          </p:cNvSpPr>
          <p:nvPr>
            <p:ph type="title"/>
          </p:nvPr>
        </p:nvSpPr>
        <p:spPr>
          <a:xfrm>
            <a:off x="560857" y="4730"/>
            <a:ext cx="8506942" cy="1197764"/>
          </a:xfrm>
          <a:prstGeom prst="rect">
            <a:avLst/>
          </a:prstGeom>
        </p:spPr>
        <p:txBody>
          <a:bodyPr vert="horz" wrap="square" lIns="0" tIns="292100" rIns="0" bIns="0" rtlCol="0">
            <a:spAutoFit/>
          </a:bodyPr>
          <a:lstStyle/>
          <a:p>
            <a:pPr marL="12700">
              <a:lnSpc>
                <a:spcPct val="100000"/>
              </a:lnSpc>
              <a:spcBef>
                <a:spcPts val="2300"/>
              </a:spcBef>
            </a:pPr>
            <a:r>
              <a:rPr sz="3600" spc="-5" dirty="0"/>
              <a:t>COVID-19</a:t>
            </a:r>
            <a:r>
              <a:rPr lang="en-US" sz="3600" spc="-5" dirty="0"/>
              <a:t> – N95 Disinfection Pilot</a:t>
            </a:r>
            <a:endParaRPr sz="3600" spc="-5" dirty="0"/>
          </a:p>
          <a:p>
            <a:pPr marL="12700">
              <a:lnSpc>
                <a:spcPct val="100000"/>
              </a:lnSpc>
              <a:spcBef>
                <a:spcPts val="800"/>
              </a:spcBef>
            </a:pPr>
            <a:r>
              <a:rPr lang="en-US" sz="1600" spc="-5" dirty="0">
                <a:latin typeface="Mark for HCA" panose="020B0606020201010104" pitchFamily="34" charset="0"/>
                <a:cs typeface="Mark for HCA" panose="020B0606020201010104" pitchFamily="34" charset="0"/>
              </a:rPr>
              <a:t>UV Light Evidence and Process – More information and toolkit to follow week of 3/30</a:t>
            </a:r>
            <a:endParaRPr sz="1600" dirty="0">
              <a:latin typeface="Mark for HCA" panose="020B0606020201010104" pitchFamily="34" charset="0"/>
              <a:cs typeface="Mark for HCA" panose="020B0606020201010104" pitchFamily="34" charset="0"/>
            </a:endParaRPr>
          </a:p>
        </p:txBody>
      </p:sp>
      <p:sp>
        <p:nvSpPr>
          <p:cNvPr id="20" name="object 20"/>
          <p:cNvSpPr/>
          <p:nvPr/>
        </p:nvSpPr>
        <p:spPr>
          <a:xfrm>
            <a:off x="613155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24" name="object 24"/>
          <p:cNvSpPr/>
          <p:nvPr/>
        </p:nvSpPr>
        <p:spPr>
          <a:xfrm>
            <a:off x="3093720" y="1559560"/>
            <a:ext cx="2936240" cy="538480"/>
          </a:xfrm>
          <a:custGeom>
            <a:avLst/>
            <a:gdLst/>
            <a:ahLst/>
            <a:cxnLst/>
            <a:rect l="l" t="t" r="r" b="b"/>
            <a:pathLst>
              <a:path w="2936240" h="538480">
                <a:moveTo>
                  <a:pt x="0" y="0"/>
                </a:moveTo>
                <a:lnTo>
                  <a:pt x="2936239" y="0"/>
                </a:lnTo>
                <a:lnTo>
                  <a:pt x="2936239" y="538479"/>
                </a:lnTo>
                <a:lnTo>
                  <a:pt x="0" y="538479"/>
                </a:lnTo>
                <a:lnTo>
                  <a:pt x="0" y="0"/>
                </a:lnTo>
                <a:close/>
              </a:path>
            </a:pathLst>
          </a:custGeom>
          <a:ln w="30480">
            <a:solidFill>
              <a:srgbClr val="FFFFFF"/>
            </a:solidFill>
          </a:ln>
        </p:spPr>
        <p:txBody>
          <a:bodyPr wrap="square" lIns="0" tIns="0" rIns="0" bIns="0" rtlCol="0"/>
          <a:lstStyle/>
          <a:p>
            <a:endParaRPr/>
          </a:p>
        </p:txBody>
      </p:sp>
      <p:sp>
        <p:nvSpPr>
          <p:cNvPr id="28" name="object 28"/>
          <p:cNvSpPr/>
          <p:nvPr/>
        </p:nvSpPr>
        <p:spPr>
          <a:xfrm>
            <a:off x="3103879" y="3500120"/>
            <a:ext cx="2926080" cy="538480"/>
          </a:xfrm>
          <a:custGeom>
            <a:avLst/>
            <a:gdLst/>
            <a:ahLst/>
            <a:cxnLst/>
            <a:rect l="l" t="t" r="r" b="b"/>
            <a:pathLst>
              <a:path w="2926079" h="538479">
                <a:moveTo>
                  <a:pt x="0" y="0"/>
                </a:moveTo>
                <a:lnTo>
                  <a:pt x="2926080" y="0"/>
                </a:lnTo>
                <a:lnTo>
                  <a:pt x="2926080" y="538480"/>
                </a:lnTo>
                <a:lnTo>
                  <a:pt x="0" y="538480"/>
                </a:lnTo>
                <a:lnTo>
                  <a:pt x="0" y="0"/>
                </a:lnTo>
                <a:close/>
              </a:path>
            </a:pathLst>
          </a:custGeom>
          <a:ln w="30479">
            <a:solidFill>
              <a:srgbClr val="FFFFFF"/>
            </a:solidFill>
          </a:ln>
        </p:spPr>
        <p:txBody>
          <a:bodyPr wrap="square" lIns="0" tIns="0" rIns="0" bIns="0" rtlCol="0"/>
          <a:lstStyle/>
          <a:p>
            <a:endParaRPr/>
          </a:p>
        </p:txBody>
      </p:sp>
      <p:sp>
        <p:nvSpPr>
          <p:cNvPr id="5" name="TextBox 4"/>
          <p:cNvSpPr txBox="1"/>
          <p:nvPr/>
        </p:nvSpPr>
        <p:spPr>
          <a:xfrm>
            <a:off x="228600" y="1676400"/>
            <a:ext cx="7675880" cy="4462760"/>
          </a:xfrm>
          <a:prstGeom prst="rect">
            <a:avLst/>
          </a:prstGeom>
          <a:noFill/>
        </p:spPr>
        <p:txBody>
          <a:bodyPr wrap="square" rtlCol="0">
            <a:spAutoFit/>
          </a:bodyPr>
          <a:lstStyle/>
          <a:p>
            <a:pPr lvl="0"/>
            <a:r>
              <a:rPr lang="en-US" sz="1200" dirty="0">
                <a:cs typeface="Mark for HCA Book" panose="020B0606020201010104" pitchFamily="34" charset="0"/>
              </a:rPr>
              <a:t>The evidence base supporting this process:</a:t>
            </a:r>
          </a:p>
          <a:p>
            <a:pPr marL="214313" indent="-214313">
              <a:buFont typeface="Arial" panose="020B0604020202020204" pitchFamily="34" charset="0"/>
              <a:buChar char="•"/>
            </a:pPr>
            <a:r>
              <a:rPr lang="en-US" sz="1200" dirty="0">
                <a:cs typeface="Mark for HCA Book" panose="020B0606020201010104" pitchFamily="34" charset="0"/>
              </a:rPr>
              <a:t>Ultraviolet light (UV) has been shown to effectively inactivate a wide range of human pathogens including coronaviruses and other human respiratory viruses</a:t>
            </a:r>
          </a:p>
          <a:p>
            <a:pPr marL="214313" indent="-214313">
              <a:buFont typeface="Arial" panose="020B0604020202020204" pitchFamily="34" charset="0"/>
              <a:buChar char="•"/>
            </a:pPr>
            <a:r>
              <a:rPr lang="en-US" sz="1200" dirty="0">
                <a:cs typeface="Mark for HCA Book" panose="020B0606020201010104" pitchFamily="34" charset="0"/>
              </a:rPr>
              <a:t>UV has been demonstrated to inactivate human respiratory viruses, including coronaviruses (SARs COV-1, MERS COV on various models of N95 </a:t>
            </a:r>
          </a:p>
          <a:p>
            <a:pPr marL="214313" indent="-214313">
              <a:buFont typeface="Arial" panose="020B0604020202020204" pitchFamily="34" charset="0"/>
              <a:buChar char="•"/>
            </a:pPr>
            <a:r>
              <a:rPr lang="en-US" sz="1200" dirty="0">
                <a:cs typeface="Mark for HCA Book" panose="020B0606020201010104" pitchFamily="34" charset="0"/>
              </a:rPr>
              <a:t>Levels of UV needed to inactive human respiratory viruses are well below the level of irradiation that would damage fit and filtration characteristics of N95s</a:t>
            </a:r>
          </a:p>
          <a:p>
            <a:pPr marL="214313" indent="-214313">
              <a:buFont typeface="Arial" panose="020B0604020202020204" pitchFamily="34" charset="0"/>
              <a:buChar char="•"/>
            </a:pPr>
            <a:r>
              <a:rPr lang="en-US" sz="1200" dirty="0">
                <a:cs typeface="Mark for HCA Book" panose="020B0606020201010104" pitchFamily="34" charset="0"/>
              </a:rPr>
              <a:t>References:</a:t>
            </a:r>
          </a:p>
          <a:p>
            <a:pPr marL="557213" lvl="1" indent="-214313">
              <a:buFont typeface="Courier New" panose="02070309020205020404" pitchFamily="49" charset="0"/>
              <a:buChar char="o"/>
            </a:pPr>
            <a:r>
              <a:rPr lang="en-US" sz="800" dirty="0">
                <a:cs typeface="Mark for HCA Book" panose="020B0606020201010104" pitchFamily="34" charset="0"/>
              </a:rPr>
              <a:t>Chun-</a:t>
            </a:r>
            <a:r>
              <a:rPr lang="en-US" sz="800" dirty="0" err="1">
                <a:cs typeface="Mark for HCA Book" panose="020B0606020201010104" pitchFamily="34" charset="0"/>
              </a:rPr>
              <a:t>Chieh</a:t>
            </a:r>
            <a:r>
              <a:rPr lang="en-US" sz="800" dirty="0">
                <a:cs typeface="Mark for HCA Book" panose="020B0606020201010104" pitchFamily="34" charset="0"/>
              </a:rPr>
              <a:t> Tseng &amp; </a:t>
            </a:r>
            <a:r>
              <a:rPr lang="en-US" sz="800" dirty="0" err="1">
                <a:cs typeface="Mark for HCA Book" panose="020B0606020201010104" pitchFamily="34" charset="0"/>
              </a:rPr>
              <a:t>Chih</a:t>
            </a:r>
            <a:r>
              <a:rPr lang="en-US" sz="800" dirty="0">
                <a:cs typeface="Mark for HCA Book" panose="020B0606020201010104" pitchFamily="34" charset="0"/>
              </a:rPr>
              <a:t>-Shan Li (2007) Inactivation of Viruses on Surfaces by Ultraviolet Germicidal </a:t>
            </a:r>
            <a:r>
              <a:rPr lang="en-US" sz="800" dirty="0" err="1">
                <a:cs typeface="Mark for HCA Book" panose="020B0606020201010104" pitchFamily="34" charset="0"/>
              </a:rPr>
              <a:t>Irradiation,Journal</a:t>
            </a:r>
            <a:r>
              <a:rPr lang="en-US" sz="800" dirty="0">
                <a:cs typeface="Mark for HCA Book" panose="020B0606020201010104" pitchFamily="34" charset="0"/>
              </a:rPr>
              <a:t> of Occupational and Environmental Hygiene, 4:6, 400-405, DOI: 10.1080/15459620701329012 </a:t>
            </a:r>
          </a:p>
          <a:p>
            <a:pPr marL="557213" lvl="1" indent="-214313">
              <a:buFont typeface="Courier New" panose="02070309020205020404" pitchFamily="49" charset="0"/>
              <a:buChar char="o"/>
            </a:pPr>
            <a:r>
              <a:rPr lang="en-US" sz="800" dirty="0">
                <a:cs typeface="Mark for HCA Book" panose="020B0606020201010104" pitchFamily="34" charset="0"/>
              </a:rPr>
              <a:t>Michael B. Lore, Brian K. </a:t>
            </a:r>
            <a:r>
              <a:rPr lang="en-US" sz="800" dirty="0" err="1">
                <a:cs typeface="Mark for HCA Book" panose="020B0606020201010104" pitchFamily="34" charset="0"/>
              </a:rPr>
              <a:t>Heimbuch</a:t>
            </a:r>
            <a:r>
              <a:rPr lang="en-US" sz="800" dirty="0">
                <a:cs typeface="Mark for HCA Book" panose="020B0606020201010104" pitchFamily="34" charset="0"/>
              </a:rPr>
              <a:t>, </a:t>
            </a:r>
            <a:r>
              <a:rPr lang="en-US" sz="800" dirty="0" err="1">
                <a:cs typeface="Mark for HCA Book" panose="020B0606020201010104" pitchFamily="34" charset="0"/>
              </a:rPr>
              <a:t>Teanne</a:t>
            </a:r>
            <a:r>
              <a:rPr lang="en-US" sz="800" dirty="0">
                <a:cs typeface="Mark for HCA Book" panose="020B0606020201010104" pitchFamily="34" charset="0"/>
              </a:rPr>
              <a:t> L. Brown, Joseph D. Wander, Steven H. </a:t>
            </a:r>
            <a:r>
              <a:rPr lang="en-US" sz="800" dirty="0" err="1">
                <a:cs typeface="Mark for HCA Book" panose="020B0606020201010104" pitchFamily="34" charset="0"/>
              </a:rPr>
              <a:t>Hinrichs</a:t>
            </a:r>
            <a:r>
              <a:rPr lang="en-US" sz="800" dirty="0">
                <a:cs typeface="Mark for HCA Book" panose="020B0606020201010104" pitchFamily="34" charset="0"/>
              </a:rPr>
              <a:t>, Effectiveness of Three Decontamination Treatments against Influenza Virus Applied to Filtering </a:t>
            </a:r>
            <a:r>
              <a:rPr lang="en-US" sz="800" dirty="0" err="1">
                <a:cs typeface="Mark for HCA Book" panose="020B0606020201010104" pitchFamily="34" charset="0"/>
              </a:rPr>
              <a:t>Facepiece</a:t>
            </a:r>
            <a:r>
              <a:rPr lang="en-US" sz="800" dirty="0">
                <a:cs typeface="Mark for HCA Book" panose="020B0606020201010104" pitchFamily="34" charset="0"/>
              </a:rPr>
              <a:t> Respirators, </a:t>
            </a:r>
            <a:r>
              <a:rPr lang="en-US" sz="800" i="1" dirty="0">
                <a:cs typeface="Mark for HCA Book" panose="020B0606020201010104" pitchFamily="34" charset="0"/>
              </a:rPr>
              <a:t>The Annals of Occupational Hygiene</a:t>
            </a:r>
            <a:r>
              <a:rPr lang="en-US" sz="800" dirty="0">
                <a:cs typeface="Mark for HCA Book" panose="020B0606020201010104" pitchFamily="34" charset="0"/>
              </a:rPr>
              <a:t>, Volume 56, Issue 1, January 2012, Pages 92–101, https://doi.org/10.1093/annhyg/mer054 </a:t>
            </a:r>
          </a:p>
          <a:p>
            <a:pPr marL="557213" lvl="1" indent="-214313">
              <a:buFont typeface="Courier New" panose="02070309020205020404" pitchFamily="49" charset="0"/>
              <a:buChar char="o"/>
            </a:pPr>
            <a:r>
              <a:rPr lang="en-US" sz="800" dirty="0">
                <a:cs typeface="Mark for HCA Book" panose="020B0606020201010104" pitchFamily="34" charset="0"/>
              </a:rPr>
              <a:t>Dennis J. </a:t>
            </a:r>
            <a:r>
              <a:rPr lang="en-US" sz="800" dirty="0" err="1">
                <a:cs typeface="Mark for HCA Book" panose="020B0606020201010104" pitchFamily="34" charset="0"/>
              </a:rPr>
              <a:t>Viscusi</a:t>
            </a:r>
            <a:r>
              <a:rPr lang="en-US" sz="800" dirty="0">
                <a:cs typeface="Mark for HCA Book" panose="020B0606020201010104" pitchFamily="34" charset="0"/>
              </a:rPr>
              <a:t>, Michael S. Bergman, Benjamin C. </a:t>
            </a:r>
            <a:r>
              <a:rPr lang="en-US" sz="800" dirty="0" err="1">
                <a:cs typeface="Mark for HCA Book" panose="020B0606020201010104" pitchFamily="34" charset="0"/>
              </a:rPr>
              <a:t>Eimer</a:t>
            </a:r>
            <a:r>
              <a:rPr lang="en-US" sz="800" dirty="0">
                <a:cs typeface="Mark for HCA Book" panose="020B0606020201010104" pitchFamily="34" charset="0"/>
              </a:rPr>
              <a:t>, Ronald E. Shaffer, Evaluation of Five Decontamination Methods for Filtering </a:t>
            </a:r>
            <a:r>
              <a:rPr lang="en-US" sz="800" dirty="0" err="1">
                <a:cs typeface="Mark for HCA Book" panose="020B0606020201010104" pitchFamily="34" charset="0"/>
              </a:rPr>
              <a:t>Facepiece</a:t>
            </a:r>
            <a:r>
              <a:rPr lang="en-US" sz="800" dirty="0">
                <a:cs typeface="Mark for HCA Book" panose="020B0606020201010104" pitchFamily="34" charset="0"/>
              </a:rPr>
              <a:t> Respirators, </a:t>
            </a:r>
            <a:r>
              <a:rPr lang="en-US" sz="800" i="1" dirty="0">
                <a:cs typeface="Mark for HCA Book" panose="020B0606020201010104" pitchFamily="34" charset="0"/>
              </a:rPr>
              <a:t>The Annals of Occupational Hygiene</a:t>
            </a:r>
            <a:r>
              <a:rPr lang="en-US" sz="800" dirty="0">
                <a:cs typeface="Mark for HCA Book" panose="020B0606020201010104" pitchFamily="34" charset="0"/>
              </a:rPr>
              <a:t>, Volume 53, Issue 8, November 2009, Pages 815–827, https://doi.org/10.1093/annhyg/mep070 </a:t>
            </a:r>
          </a:p>
          <a:p>
            <a:pPr marL="557213" lvl="1" indent="-214313">
              <a:buFont typeface="Courier New" panose="02070309020205020404" pitchFamily="49" charset="0"/>
              <a:buChar char="o"/>
            </a:pPr>
            <a:endParaRPr lang="en-US" sz="1200" dirty="0">
              <a:cs typeface="Mark for HCA Book" panose="020B0606020201010104" pitchFamily="34" charset="0"/>
            </a:endParaRPr>
          </a:p>
          <a:p>
            <a:pPr lvl="0"/>
            <a:r>
              <a:rPr lang="en-US" sz="1200" dirty="0">
                <a:cs typeface="Mark for HCA Book" panose="020B0606020201010104" pitchFamily="34" charset="0"/>
              </a:rPr>
              <a:t>Continue N95 reuse process as outlined in previous PPE education.  </a:t>
            </a:r>
          </a:p>
          <a:p>
            <a:pPr lvl="0"/>
            <a:r>
              <a:rPr lang="en-US" sz="1200" dirty="0">
                <a:cs typeface="Mark for HCA Book" panose="020B0606020201010104" pitchFamily="34" charset="0"/>
              </a:rPr>
              <a:t>New process for N95 reprocessing:</a:t>
            </a:r>
          </a:p>
          <a:p>
            <a:pPr marL="214313" indent="-214313">
              <a:buFont typeface="Arial" panose="020B0604020202020204" pitchFamily="34" charset="0"/>
              <a:buChar char="•"/>
            </a:pPr>
            <a:r>
              <a:rPr lang="en-US" sz="1200" dirty="0">
                <a:cs typeface="Mark for HCA Book" panose="020B0606020201010104" pitchFamily="34" charset="0"/>
              </a:rPr>
              <a:t>At the end of the shift, label the provided tag with your name, facility, and date</a:t>
            </a:r>
          </a:p>
          <a:p>
            <a:pPr marL="214313" indent="-214313">
              <a:buFont typeface="Arial" panose="020B0604020202020204" pitchFamily="34" charset="0"/>
              <a:buChar char="•"/>
            </a:pPr>
            <a:r>
              <a:rPr lang="en-US" sz="1200" dirty="0">
                <a:cs typeface="Mark for HCA Book" panose="020B0606020201010104" pitchFamily="34" charset="0"/>
              </a:rPr>
              <a:t>Place the tag on the straps of your mask</a:t>
            </a:r>
          </a:p>
          <a:p>
            <a:pPr marL="214313" indent="-214313">
              <a:buFont typeface="Arial" panose="020B0604020202020204" pitchFamily="34" charset="0"/>
              <a:buChar char="•"/>
            </a:pPr>
            <a:r>
              <a:rPr lang="en-US" sz="1200" dirty="0">
                <a:cs typeface="Mark for HCA Book" panose="020B0606020201010104" pitchFamily="34" charset="0"/>
              </a:rPr>
              <a:t>Label the brown paper bag with your name, facility and date</a:t>
            </a:r>
          </a:p>
          <a:p>
            <a:pPr marL="214313" indent="-214313">
              <a:buFont typeface="Arial" panose="020B0604020202020204" pitchFamily="34" charset="0"/>
              <a:buChar char="•"/>
            </a:pPr>
            <a:r>
              <a:rPr lang="en-US" sz="1200" dirty="0">
                <a:cs typeface="Mark for HCA Book" panose="020B0606020201010104" pitchFamily="34" charset="0"/>
              </a:rPr>
              <a:t>Brown paper bags will be collected within a plastic bin and transported to a facility for reprocessing</a:t>
            </a:r>
          </a:p>
          <a:p>
            <a:pPr marL="214313" indent="-214313">
              <a:buFont typeface="Arial" panose="020B0604020202020204" pitchFamily="34" charset="0"/>
              <a:buChar char="•"/>
            </a:pPr>
            <a:r>
              <a:rPr lang="en-US" sz="1200" dirty="0">
                <a:cs typeface="Mark for HCA Book" panose="020B0606020201010104" pitchFamily="34" charset="0"/>
              </a:rPr>
              <a:t>Masks are disinfected utilizing UV light </a:t>
            </a:r>
          </a:p>
          <a:p>
            <a:pPr marL="214313" indent="-214313">
              <a:buFont typeface="Arial" panose="020B0604020202020204" pitchFamily="34" charset="0"/>
              <a:buChar char="•"/>
            </a:pPr>
            <a:r>
              <a:rPr lang="en-US" sz="1200" dirty="0">
                <a:cs typeface="Mark for HCA Book" panose="020B0606020201010104" pitchFamily="34" charset="0"/>
              </a:rPr>
              <a:t>Disinfected masks will be placed in a clean white bag, and returned to facilities</a:t>
            </a:r>
          </a:p>
          <a:p>
            <a:pPr marL="100013" indent="-214313">
              <a:buFont typeface="Courier New" panose="02070309020205020404" pitchFamily="49" charset="0"/>
              <a:buChar char="o"/>
            </a:pPr>
            <a:endParaRPr lang="en-US" sz="1200" dirty="0">
              <a:cs typeface="Mark for HCA Book" panose="020B0606020201010104" pitchFamily="34" charset="0"/>
            </a:endParaRPr>
          </a:p>
          <a:p>
            <a:r>
              <a:rPr lang="en-US" sz="1200" b="1" dirty="0"/>
              <a:t> </a:t>
            </a:r>
          </a:p>
        </p:txBody>
      </p:sp>
    </p:spTree>
    <p:extLst>
      <p:ext uri="{BB962C8B-B14F-4D97-AF65-F5344CB8AC3E}">
        <p14:creationId xmlns:p14="http://schemas.microsoft.com/office/powerpoint/2010/main" val="1349462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743200" y="6379844"/>
            <a:ext cx="2067560" cy="213995"/>
          </a:xfrm>
          <a:prstGeom prst="rect">
            <a:avLst/>
          </a:prstGeom>
        </p:spPr>
        <p:txBody>
          <a:bodyPr vert="horz" wrap="square" lIns="0" tIns="0" rIns="0" bIns="0" rtlCol="0">
            <a:spAutoFit/>
          </a:bodyPr>
          <a:lstStyle/>
          <a:p>
            <a:pPr>
              <a:lnSpc>
                <a:spcPts val="790"/>
              </a:lnSpc>
            </a:pPr>
            <a:r>
              <a:rPr sz="700" spc="15" dirty="0">
                <a:solidFill>
                  <a:srgbClr val="8B8D8D"/>
                </a:solidFill>
                <a:latin typeface="Arial"/>
                <a:cs typeface="Arial"/>
              </a:rPr>
              <a:t>CONFIDENTIAL</a:t>
            </a:r>
            <a:r>
              <a:rPr sz="700" spc="-45" dirty="0">
                <a:solidFill>
                  <a:srgbClr val="8B8D8D"/>
                </a:solidFill>
                <a:latin typeface="Arial"/>
                <a:cs typeface="Arial"/>
              </a:rPr>
              <a:t> </a:t>
            </a:r>
            <a:r>
              <a:rPr sz="700" spc="10" dirty="0">
                <a:solidFill>
                  <a:srgbClr val="8B8D8D"/>
                </a:solidFill>
                <a:latin typeface="Arial"/>
                <a:cs typeface="Arial"/>
              </a:rPr>
              <a:t>–</a:t>
            </a:r>
            <a:r>
              <a:rPr sz="700" spc="-40" dirty="0">
                <a:solidFill>
                  <a:srgbClr val="8B8D8D"/>
                </a:solidFill>
                <a:latin typeface="Arial"/>
                <a:cs typeface="Arial"/>
              </a:rPr>
              <a:t> </a:t>
            </a:r>
            <a:r>
              <a:rPr sz="700" spc="5" dirty="0">
                <a:solidFill>
                  <a:srgbClr val="8B8D8D"/>
                </a:solidFill>
                <a:latin typeface="Arial"/>
                <a:cs typeface="Arial"/>
              </a:rPr>
              <a:t>Contains</a:t>
            </a:r>
            <a:r>
              <a:rPr sz="700" spc="-80" dirty="0">
                <a:solidFill>
                  <a:srgbClr val="8B8D8D"/>
                </a:solidFill>
                <a:latin typeface="Arial"/>
                <a:cs typeface="Arial"/>
              </a:rPr>
              <a:t> </a:t>
            </a:r>
            <a:r>
              <a:rPr sz="700" spc="-5" dirty="0">
                <a:solidFill>
                  <a:srgbClr val="8B8D8D"/>
                </a:solidFill>
                <a:latin typeface="Arial"/>
                <a:cs typeface="Arial"/>
              </a:rPr>
              <a:t>proprietary </a:t>
            </a:r>
            <a:r>
              <a:rPr sz="700" dirty="0">
                <a:solidFill>
                  <a:srgbClr val="8B8D8D"/>
                </a:solidFill>
                <a:latin typeface="Arial"/>
                <a:cs typeface="Arial"/>
              </a:rPr>
              <a:t>information.</a:t>
            </a:r>
            <a:endParaRPr sz="700" dirty="0">
              <a:latin typeface="Arial"/>
              <a:cs typeface="Arial"/>
            </a:endParaRPr>
          </a:p>
          <a:p>
            <a:pPr>
              <a:lnSpc>
                <a:spcPct val="100000"/>
              </a:lnSpc>
              <a:spcBef>
                <a:spcPts val="40"/>
              </a:spcBef>
            </a:pPr>
            <a:r>
              <a:rPr sz="700" spc="20" dirty="0">
                <a:solidFill>
                  <a:srgbClr val="8B8D8D"/>
                </a:solidFill>
                <a:latin typeface="Arial"/>
                <a:cs typeface="Arial"/>
              </a:rPr>
              <a:t>Not</a:t>
            </a:r>
            <a:r>
              <a:rPr sz="700" dirty="0">
                <a:solidFill>
                  <a:srgbClr val="8B8D8D"/>
                </a:solidFill>
                <a:latin typeface="Arial"/>
                <a:cs typeface="Arial"/>
              </a:rPr>
              <a:t> </a:t>
            </a:r>
            <a:r>
              <a:rPr sz="700" spc="10" dirty="0">
                <a:solidFill>
                  <a:srgbClr val="8B8D8D"/>
                </a:solidFill>
                <a:latin typeface="Arial"/>
                <a:cs typeface="Arial"/>
              </a:rPr>
              <a:t>intended</a:t>
            </a:r>
            <a:r>
              <a:rPr sz="700" spc="-35" dirty="0">
                <a:solidFill>
                  <a:srgbClr val="8B8D8D"/>
                </a:solidFill>
                <a:latin typeface="Arial"/>
                <a:cs typeface="Arial"/>
              </a:rPr>
              <a:t> </a:t>
            </a:r>
            <a:r>
              <a:rPr sz="700" spc="5" dirty="0">
                <a:solidFill>
                  <a:srgbClr val="8B8D8D"/>
                </a:solidFill>
                <a:latin typeface="Arial"/>
                <a:cs typeface="Arial"/>
              </a:rPr>
              <a:t>f</a:t>
            </a:r>
            <a:r>
              <a:rPr sz="700" spc="-75" dirty="0">
                <a:solidFill>
                  <a:srgbClr val="8B8D8D"/>
                </a:solidFill>
                <a:latin typeface="Arial"/>
                <a:cs typeface="Arial"/>
              </a:rPr>
              <a:t> </a:t>
            </a:r>
            <a:r>
              <a:rPr sz="700" spc="-35" dirty="0">
                <a:solidFill>
                  <a:srgbClr val="8B8D8D"/>
                </a:solidFill>
                <a:latin typeface="Arial"/>
                <a:cs typeface="Arial"/>
              </a:rPr>
              <a:t>or</a:t>
            </a:r>
            <a:r>
              <a:rPr sz="700" spc="-40" dirty="0">
                <a:solidFill>
                  <a:srgbClr val="8B8D8D"/>
                </a:solidFill>
                <a:latin typeface="Arial"/>
                <a:cs typeface="Arial"/>
              </a:rPr>
              <a:t> </a:t>
            </a:r>
            <a:r>
              <a:rPr sz="700" spc="5" dirty="0">
                <a:solidFill>
                  <a:srgbClr val="8B8D8D"/>
                </a:solidFill>
                <a:latin typeface="Arial"/>
                <a:cs typeface="Arial"/>
              </a:rPr>
              <a:t>external</a:t>
            </a:r>
            <a:r>
              <a:rPr sz="700" spc="-35" dirty="0">
                <a:solidFill>
                  <a:srgbClr val="8B8D8D"/>
                </a:solidFill>
                <a:latin typeface="Arial"/>
                <a:cs typeface="Arial"/>
              </a:rPr>
              <a:t> </a:t>
            </a:r>
            <a:r>
              <a:rPr sz="700" dirty="0">
                <a:solidFill>
                  <a:srgbClr val="8B8D8D"/>
                </a:solidFill>
                <a:latin typeface="Arial"/>
                <a:cs typeface="Arial"/>
              </a:rPr>
              <a:t>distribution.</a:t>
            </a:r>
            <a:endParaRPr sz="700" dirty="0">
              <a:latin typeface="Arial"/>
              <a:cs typeface="Arial"/>
            </a:endParaRPr>
          </a:p>
        </p:txBody>
      </p:sp>
      <p:sp>
        <p:nvSpPr>
          <p:cNvPr id="4" name="object 4"/>
          <p:cNvSpPr/>
          <p:nvPr/>
        </p:nvSpPr>
        <p:spPr>
          <a:xfrm>
            <a:off x="7696200" y="6147961"/>
            <a:ext cx="1051559" cy="445878"/>
          </a:xfrm>
          <a:prstGeom prst="rect">
            <a:avLst/>
          </a:prstGeom>
          <a:blipFill>
            <a:blip r:embed="rId2" cstate="print"/>
            <a:stretch>
              <a:fillRect/>
            </a:stretch>
          </a:blipFill>
        </p:spPr>
        <p:txBody>
          <a:bodyPr wrap="square" lIns="0" tIns="0" rIns="0" bIns="0" rtlCol="0"/>
          <a:lstStyle/>
          <a:p>
            <a:endParaRPr/>
          </a:p>
        </p:txBody>
      </p:sp>
      <p:sp>
        <p:nvSpPr>
          <p:cNvPr id="13" name="object 13"/>
          <p:cNvSpPr/>
          <p:nvPr/>
        </p:nvSpPr>
        <p:spPr>
          <a:xfrm>
            <a:off x="6603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14" name="object 14"/>
          <p:cNvSpPr/>
          <p:nvPr/>
        </p:nvSpPr>
        <p:spPr>
          <a:xfrm>
            <a:off x="0" y="0"/>
            <a:ext cx="9144000" cy="1485781"/>
          </a:xfrm>
          <a:prstGeom prst="rect">
            <a:avLst/>
          </a:prstGeom>
          <a:blipFill>
            <a:blip r:embed="rId3" cstate="print"/>
            <a:stretch>
              <a:fillRect/>
            </a:stretch>
          </a:blipFill>
        </p:spPr>
        <p:txBody>
          <a:bodyPr wrap="square" lIns="0" tIns="0" rIns="0" bIns="0" rtlCol="0"/>
          <a:lstStyle/>
          <a:p>
            <a:endParaRPr/>
          </a:p>
        </p:txBody>
      </p:sp>
      <p:sp>
        <p:nvSpPr>
          <p:cNvPr id="15" name="object 15"/>
          <p:cNvSpPr txBox="1">
            <a:spLocks noGrp="1"/>
          </p:cNvSpPr>
          <p:nvPr>
            <p:ph type="title"/>
          </p:nvPr>
        </p:nvSpPr>
        <p:spPr>
          <a:xfrm>
            <a:off x="560858" y="4730"/>
            <a:ext cx="8430742" cy="1197764"/>
          </a:xfrm>
          <a:prstGeom prst="rect">
            <a:avLst/>
          </a:prstGeom>
        </p:spPr>
        <p:txBody>
          <a:bodyPr vert="horz" wrap="square" lIns="0" tIns="292100" rIns="0" bIns="0" rtlCol="0">
            <a:spAutoFit/>
          </a:bodyPr>
          <a:lstStyle/>
          <a:p>
            <a:pPr marL="12700">
              <a:lnSpc>
                <a:spcPct val="100000"/>
              </a:lnSpc>
              <a:spcBef>
                <a:spcPts val="2300"/>
              </a:spcBef>
            </a:pPr>
            <a:r>
              <a:rPr sz="3600" spc="-5" dirty="0"/>
              <a:t>COVID-19</a:t>
            </a:r>
            <a:r>
              <a:rPr lang="en-US" sz="3600" spc="-5" dirty="0"/>
              <a:t> – Understanding COVID</a:t>
            </a:r>
            <a:endParaRPr sz="3600" spc="-5" dirty="0"/>
          </a:p>
          <a:p>
            <a:pPr marL="12700">
              <a:lnSpc>
                <a:spcPct val="100000"/>
              </a:lnSpc>
              <a:spcBef>
                <a:spcPts val="800"/>
              </a:spcBef>
            </a:pPr>
            <a:r>
              <a:rPr lang="en-US" sz="1600" spc="-5" dirty="0">
                <a:latin typeface="Mark for HCA" panose="020B0606020201010104" pitchFamily="34" charset="0"/>
                <a:cs typeface="Mark for HCA" panose="020B0606020201010104" pitchFamily="34" charset="0"/>
              </a:rPr>
              <a:t>Role of Masks</a:t>
            </a:r>
            <a:endParaRPr sz="1600" dirty="0">
              <a:latin typeface="Mark for HCA" panose="020B0606020201010104" pitchFamily="34" charset="0"/>
              <a:cs typeface="Mark for HCA" panose="020B0606020201010104" pitchFamily="34" charset="0"/>
            </a:endParaRPr>
          </a:p>
        </p:txBody>
      </p:sp>
      <p:sp>
        <p:nvSpPr>
          <p:cNvPr id="20" name="object 20"/>
          <p:cNvSpPr/>
          <p:nvPr/>
        </p:nvSpPr>
        <p:spPr>
          <a:xfrm>
            <a:off x="613155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24" name="object 24"/>
          <p:cNvSpPr/>
          <p:nvPr/>
        </p:nvSpPr>
        <p:spPr>
          <a:xfrm>
            <a:off x="3093720" y="1559560"/>
            <a:ext cx="2936240" cy="538480"/>
          </a:xfrm>
          <a:custGeom>
            <a:avLst/>
            <a:gdLst/>
            <a:ahLst/>
            <a:cxnLst/>
            <a:rect l="l" t="t" r="r" b="b"/>
            <a:pathLst>
              <a:path w="2936240" h="538480">
                <a:moveTo>
                  <a:pt x="0" y="0"/>
                </a:moveTo>
                <a:lnTo>
                  <a:pt x="2936239" y="0"/>
                </a:lnTo>
                <a:lnTo>
                  <a:pt x="2936239" y="538479"/>
                </a:lnTo>
                <a:lnTo>
                  <a:pt x="0" y="538479"/>
                </a:lnTo>
                <a:lnTo>
                  <a:pt x="0" y="0"/>
                </a:lnTo>
                <a:close/>
              </a:path>
            </a:pathLst>
          </a:custGeom>
          <a:ln w="30480">
            <a:solidFill>
              <a:srgbClr val="FFFFFF"/>
            </a:solidFill>
          </a:ln>
        </p:spPr>
        <p:txBody>
          <a:bodyPr wrap="square" lIns="0" tIns="0" rIns="0" bIns="0" rtlCol="0"/>
          <a:lstStyle/>
          <a:p>
            <a:endParaRPr/>
          </a:p>
        </p:txBody>
      </p:sp>
      <p:sp>
        <p:nvSpPr>
          <p:cNvPr id="28" name="object 28"/>
          <p:cNvSpPr/>
          <p:nvPr/>
        </p:nvSpPr>
        <p:spPr>
          <a:xfrm>
            <a:off x="3103879" y="3500120"/>
            <a:ext cx="2926080" cy="538480"/>
          </a:xfrm>
          <a:custGeom>
            <a:avLst/>
            <a:gdLst/>
            <a:ahLst/>
            <a:cxnLst/>
            <a:rect l="l" t="t" r="r" b="b"/>
            <a:pathLst>
              <a:path w="2926079" h="538479">
                <a:moveTo>
                  <a:pt x="0" y="0"/>
                </a:moveTo>
                <a:lnTo>
                  <a:pt x="2926080" y="0"/>
                </a:lnTo>
                <a:lnTo>
                  <a:pt x="2926080" y="538480"/>
                </a:lnTo>
                <a:lnTo>
                  <a:pt x="0" y="538480"/>
                </a:lnTo>
                <a:lnTo>
                  <a:pt x="0" y="0"/>
                </a:lnTo>
                <a:close/>
              </a:path>
            </a:pathLst>
          </a:custGeom>
          <a:ln w="30479">
            <a:solidFill>
              <a:srgbClr val="FFFFFF"/>
            </a:solidFill>
          </a:ln>
        </p:spPr>
        <p:txBody>
          <a:bodyPr wrap="square" lIns="0" tIns="0" rIns="0" bIns="0" rtlCol="0"/>
          <a:lstStyle/>
          <a:p>
            <a:endParaRPr/>
          </a:p>
        </p:txBody>
      </p:sp>
      <p:sp>
        <p:nvSpPr>
          <p:cNvPr id="3" name="TextBox 2"/>
          <p:cNvSpPr txBox="1"/>
          <p:nvPr/>
        </p:nvSpPr>
        <p:spPr>
          <a:xfrm>
            <a:off x="228600" y="2260605"/>
            <a:ext cx="8442959" cy="584775"/>
          </a:xfrm>
          <a:prstGeom prst="rect">
            <a:avLst/>
          </a:prstGeom>
          <a:noFill/>
        </p:spPr>
        <p:txBody>
          <a:bodyPr wrap="square" rtlCol="0">
            <a:spAutoFit/>
          </a:bodyPr>
          <a:lstStyle/>
          <a:p>
            <a:endParaRPr lang="en-US" sz="1600" dirty="0"/>
          </a:p>
          <a:p>
            <a:pPr marL="285750" lvl="0" indent="-285750">
              <a:buFont typeface="Arial" panose="020B0604020202020204" pitchFamily="34" charset="0"/>
              <a:buChar char="•"/>
            </a:pPr>
            <a:endParaRPr lang="en-US" sz="1600" dirty="0">
              <a:cs typeface="Arial" panose="020B0604020202020204" pitchFamily="34" charset="0"/>
            </a:endParaRPr>
          </a:p>
        </p:txBody>
      </p:sp>
      <p:sp>
        <p:nvSpPr>
          <p:cNvPr id="5" name="TextBox 4"/>
          <p:cNvSpPr txBox="1"/>
          <p:nvPr/>
        </p:nvSpPr>
        <p:spPr>
          <a:xfrm>
            <a:off x="228599" y="1676400"/>
            <a:ext cx="8519159" cy="4524315"/>
          </a:xfrm>
          <a:prstGeom prst="rect">
            <a:avLst/>
          </a:prstGeom>
          <a:noFill/>
        </p:spPr>
        <p:txBody>
          <a:bodyPr wrap="square" rtlCol="0">
            <a:spAutoFit/>
          </a:bodyPr>
          <a:lstStyle/>
          <a:p>
            <a:r>
              <a:rPr lang="en-US" sz="1600" dirty="0"/>
              <a:t>One thing that we know about COVID-19 is that the virus is spread by droplets. At this time, the virus doesn’t appear to float in the air like pollen. It attaches itself to fluid like mucous. So preventing the spread of COVID-19 means stopping the spread of droplets – by washing hands, cleaning surfaces, and protecting faces.</a:t>
            </a:r>
          </a:p>
          <a:p>
            <a:r>
              <a:rPr lang="en-US" sz="1600" dirty="0"/>
              <a:t> </a:t>
            </a:r>
          </a:p>
          <a:p>
            <a:r>
              <a:rPr lang="en-US" sz="1600" dirty="0"/>
              <a:t>That’s where masks come in. Masks are </a:t>
            </a:r>
            <a:r>
              <a:rPr lang="en-US" sz="1600" b="1" dirty="0"/>
              <a:t>used as a BARRIER</a:t>
            </a:r>
            <a:r>
              <a:rPr lang="en-US" sz="1600" dirty="0"/>
              <a:t> against droplets, </a:t>
            </a:r>
            <a:r>
              <a:rPr lang="en-US" sz="1600" u="sng" dirty="0"/>
              <a:t>not</a:t>
            </a:r>
            <a:r>
              <a:rPr lang="en-US" sz="1600" dirty="0"/>
              <a:t> as a FILTER for the air. That’s good news. Because it is a lot easier to clean and disinfect a barrier than it is to change an air filter. It means that masks can be </a:t>
            </a:r>
            <a:r>
              <a:rPr lang="en-US" sz="1600" b="1" dirty="0"/>
              <a:t>used longer</a:t>
            </a:r>
            <a:r>
              <a:rPr lang="en-US" sz="1600" dirty="0"/>
              <a:t> to keep our caregivers safer.</a:t>
            </a:r>
          </a:p>
          <a:p>
            <a:r>
              <a:rPr lang="en-US" sz="1600" dirty="0"/>
              <a:t> </a:t>
            </a:r>
          </a:p>
          <a:p>
            <a:r>
              <a:rPr lang="en-US" sz="1600" dirty="0"/>
              <a:t>We want to make sure that every caregiver has the right mask at the right time. That is why we stock three different types of masks. Different masks are used in different situations.</a:t>
            </a:r>
          </a:p>
          <a:p>
            <a:r>
              <a:rPr lang="en-US" sz="1600" dirty="0"/>
              <a:t> </a:t>
            </a:r>
          </a:p>
          <a:p>
            <a:r>
              <a:rPr lang="en-US" sz="1600" dirty="0"/>
              <a:t>We’ve all become familiar with the acronym PPE, for Personal Protective Equipment. But this acronym can also be used to describe the appropriate situations for various levels of masks.</a:t>
            </a:r>
          </a:p>
          <a:p>
            <a:r>
              <a:rPr lang="en-US" sz="1600" dirty="0"/>
              <a:t> </a:t>
            </a:r>
          </a:p>
          <a:p>
            <a:pPr lvl="0"/>
            <a:r>
              <a:rPr lang="en-US" sz="1600" dirty="0"/>
              <a:t>We use masks for PRECAUTION when working with caregivers and patients,</a:t>
            </a:r>
          </a:p>
          <a:p>
            <a:pPr lvl="0"/>
            <a:r>
              <a:rPr lang="en-US" sz="1600" dirty="0"/>
              <a:t>For PROTECTION from possible cases of COVID-19, and</a:t>
            </a:r>
          </a:p>
          <a:p>
            <a:r>
              <a:rPr lang="en-US" sz="1600" dirty="0"/>
              <a:t>For cases when EXPOSURE to COVID-19 droplets is highly likely.</a:t>
            </a:r>
            <a:endParaRPr lang="en-US" sz="1600" b="1" dirty="0"/>
          </a:p>
        </p:txBody>
      </p:sp>
    </p:spTree>
    <p:extLst>
      <p:ext uri="{BB962C8B-B14F-4D97-AF65-F5344CB8AC3E}">
        <p14:creationId xmlns:p14="http://schemas.microsoft.com/office/powerpoint/2010/main" val="647495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743200" y="6379844"/>
            <a:ext cx="2067560" cy="213995"/>
          </a:xfrm>
          <a:prstGeom prst="rect">
            <a:avLst/>
          </a:prstGeom>
        </p:spPr>
        <p:txBody>
          <a:bodyPr vert="horz" wrap="square" lIns="0" tIns="0" rIns="0" bIns="0" rtlCol="0">
            <a:spAutoFit/>
          </a:bodyPr>
          <a:lstStyle/>
          <a:p>
            <a:pPr>
              <a:lnSpc>
                <a:spcPts val="790"/>
              </a:lnSpc>
            </a:pPr>
            <a:r>
              <a:rPr sz="700" spc="15" dirty="0">
                <a:solidFill>
                  <a:srgbClr val="8B8D8D"/>
                </a:solidFill>
                <a:latin typeface="Arial"/>
                <a:cs typeface="Arial"/>
              </a:rPr>
              <a:t>CONFIDENTIAL</a:t>
            </a:r>
            <a:r>
              <a:rPr sz="700" spc="-45" dirty="0">
                <a:solidFill>
                  <a:srgbClr val="8B8D8D"/>
                </a:solidFill>
                <a:latin typeface="Arial"/>
                <a:cs typeface="Arial"/>
              </a:rPr>
              <a:t> </a:t>
            </a:r>
            <a:r>
              <a:rPr sz="700" spc="10" dirty="0">
                <a:solidFill>
                  <a:srgbClr val="8B8D8D"/>
                </a:solidFill>
                <a:latin typeface="Arial"/>
                <a:cs typeface="Arial"/>
              </a:rPr>
              <a:t>–</a:t>
            </a:r>
            <a:r>
              <a:rPr sz="700" spc="-40" dirty="0">
                <a:solidFill>
                  <a:srgbClr val="8B8D8D"/>
                </a:solidFill>
                <a:latin typeface="Arial"/>
                <a:cs typeface="Arial"/>
              </a:rPr>
              <a:t> </a:t>
            </a:r>
            <a:r>
              <a:rPr sz="700" spc="5" dirty="0">
                <a:solidFill>
                  <a:srgbClr val="8B8D8D"/>
                </a:solidFill>
                <a:latin typeface="Arial"/>
                <a:cs typeface="Arial"/>
              </a:rPr>
              <a:t>Contains</a:t>
            </a:r>
            <a:r>
              <a:rPr sz="700" spc="-80" dirty="0">
                <a:solidFill>
                  <a:srgbClr val="8B8D8D"/>
                </a:solidFill>
                <a:latin typeface="Arial"/>
                <a:cs typeface="Arial"/>
              </a:rPr>
              <a:t> </a:t>
            </a:r>
            <a:r>
              <a:rPr sz="700" spc="-5" dirty="0">
                <a:solidFill>
                  <a:srgbClr val="8B8D8D"/>
                </a:solidFill>
                <a:latin typeface="Arial"/>
                <a:cs typeface="Arial"/>
              </a:rPr>
              <a:t>proprietary </a:t>
            </a:r>
            <a:r>
              <a:rPr sz="700" dirty="0">
                <a:solidFill>
                  <a:srgbClr val="8B8D8D"/>
                </a:solidFill>
                <a:latin typeface="Arial"/>
                <a:cs typeface="Arial"/>
              </a:rPr>
              <a:t>information.</a:t>
            </a:r>
            <a:endParaRPr sz="700" dirty="0">
              <a:latin typeface="Arial"/>
              <a:cs typeface="Arial"/>
            </a:endParaRPr>
          </a:p>
          <a:p>
            <a:pPr>
              <a:lnSpc>
                <a:spcPct val="100000"/>
              </a:lnSpc>
              <a:spcBef>
                <a:spcPts val="40"/>
              </a:spcBef>
            </a:pPr>
            <a:r>
              <a:rPr sz="700" spc="20" dirty="0">
                <a:solidFill>
                  <a:srgbClr val="8B8D8D"/>
                </a:solidFill>
                <a:latin typeface="Arial"/>
                <a:cs typeface="Arial"/>
              </a:rPr>
              <a:t>Not</a:t>
            </a:r>
            <a:r>
              <a:rPr sz="700" dirty="0">
                <a:solidFill>
                  <a:srgbClr val="8B8D8D"/>
                </a:solidFill>
                <a:latin typeface="Arial"/>
                <a:cs typeface="Arial"/>
              </a:rPr>
              <a:t> </a:t>
            </a:r>
            <a:r>
              <a:rPr sz="700" spc="10" dirty="0">
                <a:solidFill>
                  <a:srgbClr val="8B8D8D"/>
                </a:solidFill>
                <a:latin typeface="Arial"/>
                <a:cs typeface="Arial"/>
              </a:rPr>
              <a:t>intended</a:t>
            </a:r>
            <a:r>
              <a:rPr sz="700" spc="-35" dirty="0">
                <a:solidFill>
                  <a:srgbClr val="8B8D8D"/>
                </a:solidFill>
                <a:latin typeface="Arial"/>
                <a:cs typeface="Arial"/>
              </a:rPr>
              <a:t> </a:t>
            </a:r>
            <a:r>
              <a:rPr sz="700" spc="5" dirty="0">
                <a:solidFill>
                  <a:srgbClr val="8B8D8D"/>
                </a:solidFill>
                <a:latin typeface="Arial"/>
                <a:cs typeface="Arial"/>
              </a:rPr>
              <a:t>f</a:t>
            </a:r>
            <a:r>
              <a:rPr sz="700" spc="-75" dirty="0">
                <a:solidFill>
                  <a:srgbClr val="8B8D8D"/>
                </a:solidFill>
                <a:latin typeface="Arial"/>
                <a:cs typeface="Arial"/>
              </a:rPr>
              <a:t> </a:t>
            </a:r>
            <a:r>
              <a:rPr sz="700" spc="-35" dirty="0">
                <a:solidFill>
                  <a:srgbClr val="8B8D8D"/>
                </a:solidFill>
                <a:latin typeface="Arial"/>
                <a:cs typeface="Arial"/>
              </a:rPr>
              <a:t>or</a:t>
            </a:r>
            <a:r>
              <a:rPr sz="700" spc="-40" dirty="0">
                <a:solidFill>
                  <a:srgbClr val="8B8D8D"/>
                </a:solidFill>
                <a:latin typeface="Arial"/>
                <a:cs typeface="Arial"/>
              </a:rPr>
              <a:t> </a:t>
            </a:r>
            <a:r>
              <a:rPr sz="700" spc="5" dirty="0">
                <a:solidFill>
                  <a:srgbClr val="8B8D8D"/>
                </a:solidFill>
                <a:latin typeface="Arial"/>
                <a:cs typeface="Arial"/>
              </a:rPr>
              <a:t>external</a:t>
            </a:r>
            <a:r>
              <a:rPr sz="700" spc="-35" dirty="0">
                <a:solidFill>
                  <a:srgbClr val="8B8D8D"/>
                </a:solidFill>
                <a:latin typeface="Arial"/>
                <a:cs typeface="Arial"/>
              </a:rPr>
              <a:t> </a:t>
            </a:r>
            <a:r>
              <a:rPr sz="700" dirty="0">
                <a:solidFill>
                  <a:srgbClr val="8B8D8D"/>
                </a:solidFill>
                <a:latin typeface="Arial"/>
                <a:cs typeface="Arial"/>
              </a:rPr>
              <a:t>distribution.</a:t>
            </a:r>
            <a:endParaRPr sz="700" dirty="0">
              <a:latin typeface="Arial"/>
              <a:cs typeface="Arial"/>
            </a:endParaRPr>
          </a:p>
        </p:txBody>
      </p:sp>
      <p:sp>
        <p:nvSpPr>
          <p:cNvPr id="4" name="object 4"/>
          <p:cNvSpPr/>
          <p:nvPr/>
        </p:nvSpPr>
        <p:spPr>
          <a:xfrm>
            <a:off x="7696200" y="6147961"/>
            <a:ext cx="1051559" cy="445878"/>
          </a:xfrm>
          <a:prstGeom prst="rect">
            <a:avLst/>
          </a:prstGeom>
          <a:blipFill>
            <a:blip r:embed="rId2" cstate="print"/>
            <a:stretch>
              <a:fillRect/>
            </a:stretch>
          </a:blipFill>
        </p:spPr>
        <p:txBody>
          <a:bodyPr wrap="square" lIns="0" tIns="0" rIns="0" bIns="0" rtlCol="0"/>
          <a:lstStyle/>
          <a:p>
            <a:endParaRPr/>
          </a:p>
        </p:txBody>
      </p:sp>
      <p:sp>
        <p:nvSpPr>
          <p:cNvPr id="13" name="object 13"/>
          <p:cNvSpPr/>
          <p:nvPr/>
        </p:nvSpPr>
        <p:spPr>
          <a:xfrm>
            <a:off x="6603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14" name="object 14"/>
          <p:cNvSpPr/>
          <p:nvPr/>
        </p:nvSpPr>
        <p:spPr>
          <a:xfrm>
            <a:off x="0" y="0"/>
            <a:ext cx="9144000" cy="1485781"/>
          </a:xfrm>
          <a:prstGeom prst="rect">
            <a:avLst/>
          </a:prstGeom>
          <a:blipFill>
            <a:blip r:embed="rId3" cstate="print"/>
            <a:stretch>
              <a:fillRect/>
            </a:stretch>
          </a:blipFill>
        </p:spPr>
        <p:txBody>
          <a:bodyPr wrap="square" lIns="0" tIns="0" rIns="0" bIns="0" rtlCol="0"/>
          <a:lstStyle/>
          <a:p>
            <a:endParaRPr/>
          </a:p>
        </p:txBody>
      </p:sp>
      <p:sp>
        <p:nvSpPr>
          <p:cNvPr id="15" name="object 15"/>
          <p:cNvSpPr txBox="1">
            <a:spLocks noGrp="1"/>
          </p:cNvSpPr>
          <p:nvPr>
            <p:ph type="title"/>
          </p:nvPr>
        </p:nvSpPr>
        <p:spPr>
          <a:xfrm>
            <a:off x="560858" y="4730"/>
            <a:ext cx="8278342" cy="1218282"/>
          </a:xfrm>
          <a:prstGeom prst="rect">
            <a:avLst/>
          </a:prstGeom>
        </p:spPr>
        <p:txBody>
          <a:bodyPr vert="horz" wrap="square" lIns="0" tIns="292100" rIns="0" bIns="0" rtlCol="0">
            <a:spAutoFit/>
          </a:bodyPr>
          <a:lstStyle/>
          <a:p>
            <a:pPr marL="12700">
              <a:lnSpc>
                <a:spcPct val="100000"/>
              </a:lnSpc>
              <a:spcBef>
                <a:spcPts val="2300"/>
              </a:spcBef>
            </a:pPr>
            <a:r>
              <a:rPr spc="-5" dirty="0"/>
              <a:t>COVID-19</a:t>
            </a:r>
            <a:r>
              <a:rPr lang="en-US" spc="-5" dirty="0"/>
              <a:t> – Mask Types</a:t>
            </a:r>
            <a:br>
              <a:rPr lang="en-US" spc="-5" dirty="0"/>
            </a:br>
            <a:endParaRPr sz="1600" dirty="0">
              <a:latin typeface="Mark for HCA" panose="020B0606020201010104" pitchFamily="34" charset="0"/>
              <a:cs typeface="Mark for HCA" panose="020B0606020201010104" pitchFamily="34" charset="0"/>
            </a:endParaRPr>
          </a:p>
        </p:txBody>
      </p:sp>
      <p:sp>
        <p:nvSpPr>
          <p:cNvPr id="20" name="object 20"/>
          <p:cNvSpPr/>
          <p:nvPr/>
        </p:nvSpPr>
        <p:spPr>
          <a:xfrm>
            <a:off x="613155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24" name="object 24"/>
          <p:cNvSpPr/>
          <p:nvPr/>
        </p:nvSpPr>
        <p:spPr>
          <a:xfrm>
            <a:off x="3093720" y="1559560"/>
            <a:ext cx="2936240" cy="538480"/>
          </a:xfrm>
          <a:custGeom>
            <a:avLst/>
            <a:gdLst/>
            <a:ahLst/>
            <a:cxnLst/>
            <a:rect l="l" t="t" r="r" b="b"/>
            <a:pathLst>
              <a:path w="2936240" h="538480">
                <a:moveTo>
                  <a:pt x="0" y="0"/>
                </a:moveTo>
                <a:lnTo>
                  <a:pt x="2936239" y="0"/>
                </a:lnTo>
                <a:lnTo>
                  <a:pt x="2936239" y="538479"/>
                </a:lnTo>
                <a:lnTo>
                  <a:pt x="0" y="538479"/>
                </a:lnTo>
                <a:lnTo>
                  <a:pt x="0" y="0"/>
                </a:lnTo>
                <a:close/>
              </a:path>
            </a:pathLst>
          </a:custGeom>
          <a:ln w="30480">
            <a:solidFill>
              <a:srgbClr val="FFFFFF"/>
            </a:solidFill>
          </a:ln>
        </p:spPr>
        <p:txBody>
          <a:bodyPr wrap="square" lIns="0" tIns="0" rIns="0" bIns="0" rtlCol="0"/>
          <a:lstStyle/>
          <a:p>
            <a:endParaRPr/>
          </a:p>
        </p:txBody>
      </p:sp>
      <p:sp>
        <p:nvSpPr>
          <p:cNvPr id="28" name="object 28"/>
          <p:cNvSpPr/>
          <p:nvPr/>
        </p:nvSpPr>
        <p:spPr>
          <a:xfrm>
            <a:off x="3103879" y="3500120"/>
            <a:ext cx="2926080" cy="538480"/>
          </a:xfrm>
          <a:custGeom>
            <a:avLst/>
            <a:gdLst/>
            <a:ahLst/>
            <a:cxnLst/>
            <a:rect l="l" t="t" r="r" b="b"/>
            <a:pathLst>
              <a:path w="2926079" h="538479">
                <a:moveTo>
                  <a:pt x="0" y="0"/>
                </a:moveTo>
                <a:lnTo>
                  <a:pt x="2926080" y="0"/>
                </a:lnTo>
                <a:lnTo>
                  <a:pt x="2926080" y="538480"/>
                </a:lnTo>
                <a:lnTo>
                  <a:pt x="0" y="538480"/>
                </a:lnTo>
                <a:lnTo>
                  <a:pt x="0" y="0"/>
                </a:lnTo>
                <a:close/>
              </a:path>
            </a:pathLst>
          </a:custGeom>
          <a:ln w="30479">
            <a:solidFill>
              <a:srgbClr val="FFFFFF"/>
            </a:solidFill>
          </a:ln>
        </p:spPr>
        <p:txBody>
          <a:bodyPr wrap="square" lIns="0" tIns="0" rIns="0" bIns="0" rtlCol="0"/>
          <a:lstStyle/>
          <a:p>
            <a:endParaRPr/>
          </a:p>
        </p:txBody>
      </p:sp>
      <p:sp>
        <p:nvSpPr>
          <p:cNvPr id="3" name="TextBox 2"/>
          <p:cNvSpPr txBox="1"/>
          <p:nvPr/>
        </p:nvSpPr>
        <p:spPr>
          <a:xfrm>
            <a:off x="228600" y="2260605"/>
            <a:ext cx="8442959" cy="584775"/>
          </a:xfrm>
          <a:prstGeom prst="rect">
            <a:avLst/>
          </a:prstGeom>
          <a:noFill/>
        </p:spPr>
        <p:txBody>
          <a:bodyPr wrap="square" rtlCol="0">
            <a:spAutoFit/>
          </a:bodyPr>
          <a:lstStyle/>
          <a:p>
            <a:endParaRPr lang="en-US" sz="1600" dirty="0"/>
          </a:p>
          <a:p>
            <a:pPr marL="285750" lvl="0" indent="-285750">
              <a:buFont typeface="Arial" panose="020B0604020202020204" pitchFamily="34" charset="0"/>
              <a:buChar char="•"/>
            </a:pPr>
            <a:endParaRPr lang="en-US" sz="1600" dirty="0">
              <a:cs typeface="Arial" panose="020B0604020202020204" pitchFamily="34" charset="0"/>
            </a:endParaRPr>
          </a:p>
        </p:txBody>
      </p:sp>
      <p:graphicFrame>
        <p:nvGraphicFramePr>
          <p:cNvPr id="6" name="Diagram 5"/>
          <p:cNvGraphicFramePr/>
          <p:nvPr>
            <p:extLst>
              <p:ext uri="{D42A27DB-BD31-4B8C-83A1-F6EECF244321}">
                <p14:modId xmlns:p14="http://schemas.microsoft.com/office/powerpoint/2010/main" val="737878995"/>
              </p:ext>
            </p:extLst>
          </p:nvPr>
        </p:nvGraphicFramePr>
        <p:xfrm>
          <a:off x="228600" y="1676400"/>
          <a:ext cx="7391400" cy="4876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p:cNvSpPr txBox="1"/>
          <p:nvPr/>
        </p:nvSpPr>
        <p:spPr>
          <a:xfrm>
            <a:off x="7467600" y="3911199"/>
            <a:ext cx="1437638" cy="1754326"/>
          </a:xfrm>
          <a:prstGeom prst="rect">
            <a:avLst/>
          </a:prstGeom>
          <a:noFill/>
        </p:spPr>
        <p:txBody>
          <a:bodyPr wrap="square" rtlCol="0">
            <a:spAutoFit/>
          </a:bodyPr>
          <a:lstStyle/>
          <a:p>
            <a:pPr algn="ctr"/>
            <a:r>
              <a:rPr lang="en-US" i="1" dirty="0">
                <a:solidFill>
                  <a:schemeClr val="accent6">
                    <a:lumMod val="75000"/>
                  </a:schemeClr>
                </a:solidFill>
              </a:rPr>
              <a:t>Reminder:  Do not discard masks between patients</a:t>
            </a:r>
          </a:p>
        </p:txBody>
      </p:sp>
    </p:spTree>
    <p:extLst>
      <p:ext uri="{BB962C8B-B14F-4D97-AF65-F5344CB8AC3E}">
        <p14:creationId xmlns:p14="http://schemas.microsoft.com/office/powerpoint/2010/main" val="1002447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743200" y="6379844"/>
            <a:ext cx="2067560" cy="213995"/>
          </a:xfrm>
          <a:prstGeom prst="rect">
            <a:avLst/>
          </a:prstGeom>
        </p:spPr>
        <p:txBody>
          <a:bodyPr vert="horz" wrap="square" lIns="0" tIns="0" rIns="0" bIns="0" rtlCol="0">
            <a:spAutoFit/>
          </a:bodyPr>
          <a:lstStyle/>
          <a:p>
            <a:pPr>
              <a:lnSpc>
                <a:spcPts val="790"/>
              </a:lnSpc>
            </a:pPr>
            <a:r>
              <a:rPr sz="700" spc="15" dirty="0">
                <a:solidFill>
                  <a:srgbClr val="8B8D8D"/>
                </a:solidFill>
                <a:latin typeface="Arial"/>
                <a:cs typeface="Arial"/>
              </a:rPr>
              <a:t>CONFIDENTIAL</a:t>
            </a:r>
            <a:r>
              <a:rPr sz="700" spc="-45" dirty="0">
                <a:solidFill>
                  <a:srgbClr val="8B8D8D"/>
                </a:solidFill>
                <a:latin typeface="Arial"/>
                <a:cs typeface="Arial"/>
              </a:rPr>
              <a:t> </a:t>
            </a:r>
            <a:r>
              <a:rPr sz="700" spc="10" dirty="0">
                <a:solidFill>
                  <a:srgbClr val="8B8D8D"/>
                </a:solidFill>
                <a:latin typeface="Arial"/>
                <a:cs typeface="Arial"/>
              </a:rPr>
              <a:t>–</a:t>
            </a:r>
            <a:r>
              <a:rPr sz="700" spc="-40" dirty="0">
                <a:solidFill>
                  <a:srgbClr val="8B8D8D"/>
                </a:solidFill>
                <a:latin typeface="Arial"/>
                <a:cs typeface="Arial"/>
              </a:rPr>
              <a:t> </a:t>
            </a:r>
            <a:r>
              <a:rPr sz="700" spc="5" dirty="0">
                <a:solidFill>
                  <a:srgbClr val="8B8D8D"/>
                </a:solidFill>
                <a:latin typeface="Arial"/>
                <a:cs typeface="Arial"/>
              </a:rPr>
              <a:t>Contains</a:t>
            </a:r>
            <a:r>
              <a:rPr sz="700" spc="-80" dirty="0">
                <a:solidFill>
                  <a:srgbClr val="8B8D8D"/>
                </a:solidFill>
                <a:latin typeface="Arial"/>
                <a:cs typeface="Arial"/>
              </a:rPr>
              <a:t> </a:t>
            </a:r>
            <a:r>
              <a:rPr sz="700" spc="-5" dirty="0">
                <a:solidFill>
                  <a:srgbClr val="8B8D8D"/>
                </a:solidFill>
                <a:latin typeface="Arial"/>
                <a:cs typeface="Arial"/>
              </a:rPr>
              <a:t>proprietary </a:t>
            </a:r>
            <a:r>
              <a:rPr sz="700" dirty="0">
                <a:solidFill>
                  <a:srgbClr val="8B8D8D"/>
                </a:solidFill>
                <a:latin typeface="Arial"/>
                <a:cs typeface="Arial"/>
              </a:rPr>
              <a:t>information.</a:t>
            </a:r>
            <a:endParaRPr sz="700" dirty="0">
              <a:latin typeface="Arial"/>
              <a:cs typeface="Arial"/>
            </a:endParaRPr>
          </a:p>
          <a:p>
            <a:pPr>
              <a:lnSpc>
                <a:spcPct val="100000"/>
              </a:lnSpc>
              <a:spcBef>
                <a:spcPts val="40"/>
              </a:spcBef>
            </a:pPr>
            <a:r>
              <a:rPr sz="700" spc="20" dirty="0">
                <a:solidFill>
                  <a:srgbClr val="8B8D8D"/>
                </a:solidFill>
                <a:latin typeface="Arial"/>
                <a:cs typeface="Arial"/>
              </a:rPr>
              <a:t>Not</a:t>
            </a:r>
            <a:r>
              <a:rPr sz="700" dirty="0">
                <a:solidFill>
                  <a:srgbClr val="8B8D8D"/>
                </a:solidFill>
                <a:latin typeface="Arial"/>
                <a:cs typeface="Arial"/>
              </a:rPr>
              <a:t> </a:t>
            </a:r>
            <a:r>
              <a:rPr sz="700" spc="10" dirty="0">
                <a:solidFill>
                  <a:srgbClr val="8B8D8D"/>
                </a:solidFill>
                <a:latin typeface="Arial"/>
                <a:cs typeface="Arial"/>
              </a:rPr>
              <a:t>intended</a:t>
            </a:r>
            <a:r>
              <a:rPr sz="700" spc="-35" dirty="0">
                <a:solidFill>
                  <a:srgbClr val="8B8D8D"/>
                </a:solidFill>
                <a:latin typeface="Arial"/>
                <a:cs typeface="Arial"/>
              </a:rPr>
              <a:t> </a:t>
            </a:r>
            <a:r>
              <a:rPr sz="700" spc="5" dirty="0">
                <a:solidFill>
                  <a:srgbClr val="8B8D8D"/>
                </a:solidFill>
                <a:latin typeface="Arial"/>
                <a:cs typeface="Arial"/>
              </a:rPr>
              <a:t>f</a:t>
            </a:r>
            <a:r>
              <a:rPr sz="700" spc="-75" dirty="0">
                <a:solidFill>
                  <a:srgbClr val="8B8D8D"/>
                </a:solidFill>
                <a:latin typeface="Arial"/>
                <a:cs typeface="Arial"/>
              </a:rPr>
              <a:t> </a:t>
            </a:r>
            <a:r>
              <a:rPr sz="700" spc="-35" dirty="0">
                <a:solidFill>
                  <a:srgbClr val="8B8D8D"/>
                </a:solidFill>
                <a:latin typeface="Arial"/>
                <a:cs typeface="Arial"/>
              </a:rPr>
              <a:t>or</a:t>
            </a:r>
            <a:r>
              <a:rPr sz="700" spc="-40" dirty="0">
                <a:solidFill>
                  <a:srgbClr val="8B8D8D"/>
                </a:solidFill>
                <a:latin typeface="Arial"/>
                <a:cs typeface="Arial"/>
              </a:rPr>
              <a:t> </a:t>
            </a:r>
            <a:r>
              <a:rPr sz="700" spc="5" dirty="0">
                <a:solidFill>
                  <a:srgbClr val="8B8D8D"/>
                </a:solidFill>
                <a:latin typeface="Arial"/>
                <a:cs typeface="Arial"/>
              </a:rPr>
              <a:t>external</a:t>
            </a:r>
            <a:r>
              <a:rPr sz="700" spc="-35" dirty="0">
                <a:solidFill>
                  <a:srgbClr val="8B8D8D"/>
                </a:solidFill>
                <a:latin typeface="Arial"/>
                <a:cs typeface="Arial"/>
              </a:rPr>
              <a:t> </a:t>
            </a:r>
            <a:r>
              <a:rPr sz="700" dirty="0">
                <a:solidFill>
                  <a:srgbClr val="8B8D8D"/>
                </a:solidFill>
                <a:latin typeface="Arial"/>
                <a:cs typeface="Arial"/>
              </a:rPr>
              <a:t>distribution.</a:t>
            </a:r>
            <a:endParaRPr sz="700" dirty="0">
              <a:latin typeface="Arial"/>
              <a:cs typeface="Arial"/>
            </a:endParaRPr>
          </a:p>
        </p:txBody>
      </p:sp>
      <p:sp>
        <p:nvSpPr>
          <p:cNvPr id="4" name="object 4"/>
          <p:cNvSpPr/>
          <p:nvPr/>
        </p:nvSpPr>
        <p:spPr>
          <a:xfrm>
            <a:off x="7696200" y="6147961"/>
            <a:ext cx="1051559" cy="445878"/>
          </a:xfrm>
          <a:prstGeom prst="rect">
            <a:avLst/>
          </a:prstGeom>
          <a:blipFill>
            <a:blip r:embed="rId2" cstate="print"/>
            <a:stretch>
              <a:fillRect/>
            </a:stretch>
          </a:blipFill>
        </p:spPr>
        <p:txBody>
          <a:bodyPr wrap="square" lIns="0" tIns="0" rIns="0" bIns="0" rtlCol="0"/>
          <a:lstStyle/>
          <a:p>
            <a:endParaRPr/>
          </a:p>
        </p:txBody>
      </p:sp>
      <p:sp>
        <p:nvSpPr>
          <p:cNvPr id="13" name="object 13"/>
          <p:cNvSpPr/>
          <p:nvPr/>
        </p:nvSpPr>
        <p:spPr>
          <a:xfrm>
            <a:off x="6603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14" name="object 14"/>
          <p:cNvSpPr/>
          <p:nvPr/>
        </p:nvSpPr>
        <p:spPr>
          <a:xfrm>
            <a:off x="0" y="0"/>
            <a:ext cx="9144000" cy="1485781"/>
          </a:xfrm>
          <a:prstGeom prst="rect">
            <a:avLst/>
          </a:prstGeom>
          <a:blipFill>
            <a:blip r:embed="rId3" cstate="print"/>
            <a:stretch>
              <a:fillRect/>
            </a:stretch>
          </a:blipFill>
        </p:spPr>
        <p:txBody>
          <a:bodyPr wrap="square" lIns="0" tIns="0" rIns="0" bIns="0" rtlCol="0"/>
          <a:lstStyle/>
          <a:p>
            <a:endParaRPr/>
          </a:p>
        </p:txBody>
      </p:sp>
      <p:sp>
        <p:nvSpPr>
          <p:cNvPr id="15" name="object 15"/>
          <p:cNvSpPr txBox="1">
            <a:spLocks noGrp="1"/>
          </p:cNvSpPr>
          <p:nvPr>
            <p:ph type="title"/>
          </p:nvPr>
        </p:nvSpPr>
        <p:spPr>
          <a:xfrm>
            <a:off x="560858" y="4730"/>
            <a:ext cx="8430742" cy="1197764"/>
          </a:xfrm>
          <a:prstGeom prst="rect">
            <a:avLst/>
          </a:prstGeom>
        </p:spPr>
        <p:txBody>
          <a:bodyPr vert="horz" wrap="square" lIns="0" tIns="292100" rIns="0" bIns="0" rtlCol="0">
            <a:spAutoFit/>
          </a:bodyPr>
          <a:lstStyle/>
          <a:p>
            <a:pPr marL="12700">
              <a:lnSpc>
                <a:spcPct val="100000"/>
              </a:lnSpc>
              <a:spcBef>
                <a:spcPts val="2300"/>
              </a:spcBef>
            </a:pPr>
            <a:r>
              <a:rPr sz="3600" spc="-5" dirty="0"/>
              <a:t>COVID-19</a:t>
            </a:r>
            <a:r>
              <a:rPr lang="en-US" sz="3600" spc="-5" dirty="0"/>
              <a:t> – Universal Masking </a:t>
            </a:r>
            <a:endParaRPr sz="3600" spc="-5" dirty="0"/>
          </a:p>
          <a:p>
            <a:pPr marL="12700">
              <a:lnSpc>
                <a:spcPct val="100000"/>
              </a:lnSpc>
              <a:spcBef>
                <a:spcPts val="800"/>
              </a:spcBef>
            </a:pPr>
            <a:r>
              <a:rPr lang="en-US" sz="1600" spc="-5" dirty="0">
                <a:latin typeface="Mark for HCA" panose="020B0606020201010104" pitchFamily="34" charset="0"/>
                <a:cs typeface="Mark for HCA" panose="020B0606020201010104" pitchFamily="34" charset="0"/>
              </a:rPr>
              <a:t>Rationale</a:t>
            </a:r>
            <a:endParaRPr sz="1600" dirty="0">
              <a:latin typeface="Mark for HCA" panose="020B0606020201010104" pitchFamily="34" charset="0"/>
              <a:cs typeface="Mark for HCA" panose="020B0606020201010104" pitchFamily="34" charset="0"/>
            </a:endParaRPr>
          </a:p>
        </p:txBody>
      </p:sp>
      <p:sp>
        <p:nvSpPr>
          <p:cNvPr id="20" name="object 20"/>
          <p:cNvSpPr/>
          <p:nvPr/>
        </p:nvSpPr>
        <p:spPr>
          <a:xfrm>
            <a:off x="613155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24" name="object 24"/>
          <p:cNvSpPr/>
          <p:nvPr/>
        </p:nvSpPr>
        <p:spPr>
          <a:xfrm>
            <a:off x="3093720" y="1559560"/>
            <a:ext cx="2936240" cy="538480"/>
          </a:xfrm>
          <a:custGeom>
            <a:avLst/>
            <a:gdLst/>
            <a:ahLst/>
            <a:cxnLst/>
            <a:rect l="l" t="t" r="r" b="b"/>
            <a:pathLst>
              <a:path w="2936240" h="538480">
                <a:moveTo>
                  <a:pt x="0" y="0"/>
                </a:moveTo>
                <a:lnTo>
                  <a:pt x="2936239" y="0"/>
                </a:lnTo>
                <a:lnTo>
                  <a:pt x="2936239" y="538479"/>
                </a:lnTo>
                <a:lnTo>
                  <a:pt x="0" y="538479"/>
                </a:lnTo>
                <a:lnTo>
                  <a:pt x="0" y="0"/>
                </a:lnTo>
                <a:close/>
              </a:path>
            </a:pathLst>
          </a:custGeom>
          <a:ln w="30480">
            <a:solidFill>
              <a:srgbClr val="FFFFFF"/>
            </a:solidFill>
          </a:ln>
        </p:spPr>
        <p:txBody>
          <a:bodyPr wrap="square" lIns="0" tIns="0" rIns="0" bIns="0" rtlCol="0"/>
          <a:lstStyle/>
          <a:p>
            <a:endParaRPr/>
          </a:p>
        </p:txBody>
      </p:sp>
      <p:sp>
        <p:nvSpPr>
          <p:cNvPr id="28" name="object 28"/>
          <p:cNvSpPr/>
          <p:nvPr/>
        </p:nvSpPr>
        <p:spPr>
          <a:xfrm>
            <a:off x="3103879" y="3500120"/>
            <a:ext cx="2926080" cy="538480"/>
          </a:xfrm>
          <a:custGeom>
            <a:avLst/>
            <a:gdLst/>
            <a:ahLst/>
            <a:cxnLst/>
            <a:rect l="l" t="t" r="r" b="b"/>
            <a:pathLst>
              <a:path w="2926079" h="538479">
                <a:moveTo>
                  <a:pt x="0" y="0"/>
                </a:moveTo>
                <a:lnTo>
                  <a:pt x="2926080" y="0"/>
                </a:lnTo>
                <a:lnTo>
                  <a:pt x="2926080" y="538480"/>
                </a:lnTo>
                <a:lnTo>
                  <a:pt x="0" y="538480"/>
                </a:lnTo>
                <a:lnTo>
                  <a:pt x="0" y="0"/>
                </a:lnTo>
                <a:close/>
              </a:path>
            </a:pathLst>
          </a:custGeom>
          <a:ln w="30479">
            <a:solidFill>
              <a:srgbClr val="FFFFFF"/>
            </a:solidFill>
          </a:ln>
        </p:spPr>
        <p:txBody>
          <a:bodyPr wrap="square" lIns="0" tIns="0" rIns="0" bIns="0" rtlCol="0"/>
          <a:lstStyle/>
          <a:p>
            <a:endParaRPr/>
          </a:p>
        </p:txBody>
      </p:sp>
      <p:sp>
        <p:nvSpPr>
          <p:cNvPr id="3" name="TextBox 2"/>
          <p:cNvSpPr txBox="1"/>
          <p:nvPr/>
        </p:nvSpPr>
        <p:spPr>
          <a:xfrm>
            <a:off x="228600" y="2260605"/>
            <a:ext cx="8442959" cy="584775"/>
          </a:xfrm>
          <a:prstGeom prst="rect">
            <a:avLst/>
          </a:prstGeom>
          <a:noFill/>
        </p:spPr>
        <p:txBody>
          <a:bodyPr wrap="square" rtlCol="0">
            <a:spAutoFit/>
          </a:bodyPr>
          <a:lstStyle/>
          <a:p>
            <a:endParaRPr lang="en-US" sz="1600" dirty="0"/>
          </a:p>
          <a:p>
            <a:pPr marL="285750" lvl="0" indent="-285750">
              <a:buFont typeface="Arial" panose="020B0604020202020204" pitchFamily="34" charset="0"/>
              <a:buChar char="•"/>
            </a:pPr>
            <a:endParaRPr lang="en-US" sz="1600" dirty="0">
              <a:cs typeface="Arial" panose="020B0604020202020204" pitchFamily="34" charset="0"/>
            </a:endParaRPr>
          </a:p>
        </p:txBody>
      </p:sp>
      <p:sp>
        <p:nvSpPr>
          <p:cNvPr id="5" name="TextBox 4"/>
          <p:cNvSpPr txBox="1"/>
          <p:nvPr/>
        </p:nvSpPr>
        <p:spPr>
          <a:xfrm>
            <a:off x="228599" y="1676400"/>
            <a:ext cx="8519159" cy="5078313"/>
          </a:xfrm>
          <a:prstGeom prst="rect">
            <a:avLst/>
          </a:prstGeom>
          <a:noFill/>
        </p:spPr>
        <p:txBody>
          <a:bodyPr wrap="square" rtlCol="0">
            <a:spAutoFit/>
          </a:bodyPr>
          <a:lstStyle/>
          <a:p>
            <a:r>
              <a:rPr lang="en-US" dirty="0"/>
              <a:t>As the COVID-19 public health crisis continues to escalate rapidly and the public spread of disease becomes widespread, </a:t>
            </a:r>
            <a:r>
              <a:rPr lang="en-US" u="sng" dirty="0"/>
              <a:t>Insert Hospital </a:t>
            </a:r>
            <a:r>
              <a:rPr lang="en-US" dirty="0"/>
              <a:t>is adapting its masking guidelines to continue to care for patients and the community while ensuring the continued protection of all patients and employees.  Beginning today, </a:t>
            </a:r>
            <a:r>
              <a:rPr lang="en-US" u="sng" dirty="0"/>
              <a:t>Insert Hospital </a:t>
            </a:r>
            <a:r>
              <a:rPr lang="en-US" dirty="0"/>
              <a:t>is implementing universal masking for all staff and providers in patient care areas.  Masks will be available, but optional, for any staff in other areas that can consistently maintain social distancing of at least 6 feet. </a:t>
            </a:r>
          </a:p>
          <a:p>
            <a:endParaRPr lang="en-US" dirty="0"/>
          </a:p>
          <a:p>
            <a:r>
              <a:rPr lang="en-US" dirty="0"/>
              <a:t>Our ability to socially distance when providing patient care and within the workspace is limited, so we are implementing these guidelines to protect both our patients and our staff.</a:t>
            </a:r>
          </a:p>
          <a:p>
            <a:endParaRPr lang="en-US" dirty="0"/>
          </a:p>
          <a:p>
            <a:r>
              <a:rPr lang="en-US" dirty="0"/>
              <a:t> We are optimistic that having a universal-masking policy, and practicing effective social distancing will mean we can protect our workforce from viral spread so that they, in turn, can continue to perform critical services for patients in need and serve the community.</a:t>
            </a:r>
          </a:p>
          <a:p>
            <a:r>
              <a:rPr lang="en-US" dirty="0"/>
              <a:t>We also believe universal masking will not only provide a safer environment for all but also help preserve our PPE across the System.  </a:t>
            </a:r>
          </a:p>
          <a:p>
            <a:endParaRPr lang="en-US" b="1" dirty="0"/>
          </a:p>
        </p:txBody>
      </p:sp>
    </p:spTree>
    <p:extLst>
      <p:ext uri="{BB962C8B-B14F-4D97-AF65-F5344CB8AC3E}">
        <p14:creationId xmlns:p14="http://schemas.microsoft.com/office/powerpoint/2010/main" val="4232339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743200" y="6379844"/>
            <a:ext cx="2067560" cy="213995"/>
          </a:xfrm>
          <a:prstGeom prst="rect">
            <a:avLst/>
          </a:prstGeom>
        </p:spPr>
        <p:txBody>
          <a:bodyPr vert="horz" wrap="square" lIns="0" tIns="0" rIns="0" bIns="0" rtlCol="0">
            <a:spAutoFit/>
          </a:bodyPr>
          <a:lstStyle/>
          <a:p>
            <a:pPr>
              <a:lnSpc>
                <a:spcPts val="790"/>
              </a:lnSpc>
            </a:pPr>
            <a:r>
              <a:rPr sz="700" spc="15" dirty="0">
                <a:solidFill>
                  <a:srgbClr val="8B8D8D"/>
                </a:solidFill>
                <a:latin typeface="Arial"/>
                <a:cs typeface="Arial"/>
              </a:rPr>
              <a:t>CONFIDENTIAL</a:t>
            </a:r>
            <a:r>
              <a:rPr sz="700" spc="-45" dirty="0">
                <a:solidFill>
                  <a:srgbClr val="8B8D8D"/>
                </a:solidFill>
                <a:latin typeface="Arial"/>
                <a:cs typeface="Arial"/>
              </a:rPr>
              <a:t> </a:t>
            </a:r>
            <a:r>
              <a:rPr sz="700" spc="10" dirty="0">
                <a:solidFill>
                  <a:srgbClr val="8B8D8D"/>
                </a:solidFill>
                <a:latin typeface="Arial"/>
                <a:cs typeface="Arial"/>
              </a:rPr>
              <a:t>–</a:t>
            </a:r>
            <a:r>
              <a:rPr sz="700" spc="-40" dirty="0">
                <a:solidFill>
                  <a:srgbClr val="8B8D8D"/>
                </a:solidFill>
                <a:latin typeface="Arial"/>
                <a:cs typeface="Arial"/>
              </a:rPr>
              <a:t> </a:t>
            </a:r>
            <a:r>
              <a:rPr sz="700" spc="5" dirty="0">
                <a:solidFill>
                  <a:srgbClr val="8B8D8D"/>
                </a:solidFill>
                <a:latin typeface="Arial"/>
                <a:cs typeface="Arial"/>
              </a:rPr>
              <a:t>Contains</a:t>
            </a:r>
            <a:r>
              <a:rPr sz="700" spc="-80" dirty="0">
                <a:solidFill>
                  <a:srgbClr val="8B8D8D"/>
                </a:solidFill>
                <a:latin typeface="Arial"/>
                <a:cs typeface="Arial"/>
              </a:rPr>
              <a:t> </a:t>
            </a:r>
            <a:r>
              <a:rPr sz="700" spc="-5" dirty="0">
                <a:solidFill>
                  <a:srgbClr val="8B8D8D"/>
                </a:solidFill>
                <a:latin typeface="Arial"/>
                <a:cs typeface="Arial"/>
              </a:rPr>
              <a:t>proprietary </a:t>
            </a:r>
            <a:r>
              <a:rPr sz="700" dirty="0">
                <a:solidFill>
                  <a:srgbClr val="8B8D8D"/>
                </a:solidFill>
                <a:latin typeface="Arial"/>
                <a:cs typeface="Arial"/>
              </a:rPr>
              <a:t>information.</a:t>
            </a:r>
            <a:endParaRPr sz="700" dirty="0">
              <a:latin typeface="Arial"/>
              <a:cs typeface="Arial"/>
            </a:endParaRPr>
          </a:p>
          <a:p>
            <a:pPr>
              <a:lnSpc>
                <a:spcPct val="100000"/>
              </a:lnSpc>
              <a:spcBef>
                <a:spcPts val="40"/>
              </a:spcBef>
            </a:pPr>
            <a:r>
              <a:rPr sz="700" spc="20" dirty="0">
                <a:solidFill>
                  <a:srgbClr val="8B8D8D"/>
                </a:solidFill>
                <a:latin typeface="Arial"/>
                <a:cs typeface="Arial"/>
              </a:rPr>
              <a:t>Not</a:t>
            </a:r>
            <a:r>
              <a:rPr sz="700" dirty="0">
                <a:solidFill>
                  <a:srgbClr val="8B8D8D"/>
                </a:solidFill>
                <a:latin typeface="Arial"/>
                <a:cs typeface="Arial"/>
              </a:rPr>
              <a:t> </a:t>
            </a:r>
            <a:r>
              <a:rPr sz="700" spc="10" dirty="0">
                <a:solidFill>
                  <a:srgbClr val="8B8D8D"/>
                </a:solidFill>
                <a:latin typeface="Arial"/>
                <a:cs typeface="Arial"/>
              </a:rPr>
              <a:t>intended</a:t>
            </a:r>
            <a:r>
              <a:rPr sz="700" spc="-35" dirty="0">
                <a:solidFill>
                  <a:srgbClr val="8B8D8D"/>
                </a:solidFill>
                <a:latin typeface="Arial"/>
                <a:cs typeface="Arial"/>
              </a:rPr>
              <a:t> </a:t>
            </a:r>
            <a:r>
              <a:rPr sz="700" spc="5" dirty="0">
                <a:solidFill>
                  <a:srgbClr val="8B8D8D"/>
                </a:solidFill>
                <a:latin typeface="Arial"/>
                <a:cs typeface="Arial"/>
              </a:rPr>
              <a:t>f</a:t>
            </a:r>
            <a:r>
              <a:rPr sz="700" spc="-75" dirty="0">
                <a:solidFill>
                  <a:srgbClr val="8B8D8D"/>
                </a:solidFill>
                <a:latin typeface="Arial"/>
                <a:cs typeface="Arial"/>
              </a:rPr>
              <a:t> </a:t>
            </a:r>
            <a:r>
              <a:rPr sz="700" spc="-35" dirty="0">
                <a:solidFill>
                  <a:srgbClr val="8B8D8D"/>
                </a:solidFill>
                <a:latin typeface="Arial"/>
                <a:cs typeface="Arial"/>
              </a:rPr>
              <a:t>or</a:t>
            </a:r>
            <a:r>
              <a:rPr sz="700" spc="-40" dirty="0">
                <a:solidFill>
                  <a:srgbClr val="8B8D8D"/>
                </a:solidFill>
                <a:latin typeface="Arial"/>
                <a:cs typeface="Arial"/>
              </a:rPr>
              <a:t> </a:t>
            </a:r>
            <a:r>
              <a:rPr sz="700" spc="5" dirty="0">
                <a:solidFill>
                  <a:srgbClr val="8B8D8D"/>
                </a:solidFill>
                <a:latin typeface="Arial"/>
                <a:cs typeface="Arial"/>
              </a:rPr>
              <a:t>external</a:t>
            </a:r>
            <a:r>
              <a:rPr sz="700" spc="-35" dirty="0">
                <a:solidFill>
                  <a:srgbClr val="8B8D8D"/>
                </a:solidFill>
                <a:latin typeface="Arial"/>
                <a:cs typeface="Arial"/>
              </a:rPr>
              <a:t> </a:t>
            </a:r>
            <a:r>
              <a:rPr sz="700" dirty="0">
                <a:solidFill>
                  <a:srgbClr val="8B8D8D"/>
                </a:solidFill>
                <a:latin typeface="Arial"/>
                <a:cs typeface="Arial"/>
              </a:rPr>
              <a:t>distribution.</a:t>
            </a:r>
            <a:endParaRPr sz="700" dirty="0">
              <a:latin typeface="Arial"/>
              <a:cs typeface="Arial"/>
            </a:endParaRPr>
          </a:p>
        </p:txBody>
      </p:sp>
      <p:sp>
        <p:nvSpPr>
          <p:cNvPr id="4" name="object 4"/>
          <p:cNvSpPr/>
          <p:nvPr/>
        </p:nvSpPr>
        <p:spPr>
          <a:xfrm>
            <a:off x="7696200" y="6147961"/>
            <a:ext cx="1051559" cy="445878"/>
          </a:xfrm>
          <a:prstGeom prst="rect">
            <a:avLst/>
          </a:prstGeom>
          <a:blipFill>
            <a:blip r:embed="rId2" cstate="print"/>
            <a:stretch>
              <a:fillRect/>
            </a:stretch>
          </a:blipFill>
        </p:spPr>
        <p:txBody>
          <a:bodyPr wrap="square" lIns="0" tIns="0" rIns="0" bIns="0" rtlCol="0"/>
          <a:lstStyle/>
          <a:p>
            <a:endParaRPr/>
          </a:p>
        </p:txBody>
      </p:sp>
      <p:sp>
        <p:nvSpPr>
          <p:cNvPr id="13" name="object 13"/>
          <p:cNvSpPr/>
          <p:nvPr/>
        </p:nvSpPr>
        <p:spPr>
          <a:xfrm>
            <a:off x="6603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14" name="object 14"/>
          <p:cNvSpPr/>
          <p:nvPr/>
        </p:nvSpPr>
        <p:spPr>
          <a:xfrm>
            <a:off x="0" y="0"/>
            <a:ext cx="9144000" cy="1485781"/>
          </a:xfrm>
          <a:prstGeom prst="rect">
            <a:avLst/>
          </a:prstGeom>
          <a:blipFill>
            <a:blip r:embed="rId3" cstate="print"/>
            <a:stretch>
              <a:fillRect/>
            </a:stretch>
          </a:blipFill>
        </p:spPr>
        <p:txBody>
          <a:bodyPr wrap="square" lIns="0" tIns="0" rIns="0" bIns="0" rtlCol="0"/>
          <a:lstStyle/>
          <a:p>
            <a:endParaRPr/>
          </a:p>
        </p:txBody>
      </p:sp>
      <p:sp>
        <p:nvSpPr>
          <p:cNvPr id="15" name="object 15"/>
          <p:cNvSpPr txBox="1">
            <a:spLocks noGrp="1"/>
          </p:cNvSpPr>
          <p:nvPr>
            <p:ph type="title"/>
          </p:nvPr>
        </p:nvSpPr>
        <p:spPr>
          <a:xfrm>
            <a:off x="560858" y="4730"/>
            <a:ext cx="8430742" cy="1197764"/>
          </a:xfrm>
          <a:prstGeom prst="rect">
            <a:avLst/>
          </a:prstGeom>
        </p:spPr>
        <p:txBody>
          <a:bodyPr vert="horz" wrap="square" lIns="0" tIns="292100" rIns="0" bIns="0" rtlCol="0">
            <a:spAutoFit/>
          </a:bodyPr>
          <a:lstStyle/>
          <a:p>
            <a:pPr marL="12700">
              <a:lnSpc>
                <a:spcPct val="100000"/>
              </a:lnSpc>
              <a:spcBef>
                <a:spcPts val="2300"/>
              </a:spcBef>
            </a:pPr>
            <a:r>
              <a:rPr sz="3600" spc="-5" dirty="0"/>
              <a:t>COVID-19</a:t>
            </a:r>
            <a:r>
              <a:rPr lang="en-US" sz="3600" spc="-5" dirty="0"/>
              <a:t> – Universal Masking </a:t>
            </a:r>
            <a:endParaRPr sz="3600" spc="-5" dirty="0"/>
          </a:p>
          <a:p>
            <a:pPr marL="12700">
              <a:lnSpc>
                <a:spcPct val="100000"/>
              </a:lnSpc>
              <a:spcBef>
                <a:spcPts val="800"/>
              </a:spcBef>
            </a:pPr>
            <a:r>
              <a:rPr lang="en-US" sz="1600" spc="-5" dirty="0">
                <a:latin typeface="Mark for HCA" panose="020B0606020201010104" pitchFamily="34" charset="0"/>
                <a:cs typeface="Mark for HCA" panose="020B0606020201010104" pitchFamily="34" charset="0"/>
              </a:rPr>
              <a:t>Guidance</a:t>
            </a:r>
            <a:endParaRPr sz="1600" dirty="0">
              <a:latin typeface="Mark for HCA" panose="020B0606020201010104" pitchFamily="34" charset="0"/>
              <a:cs typeface="Mark for HCA" panose="020B0606020201010104" pitchFamily="34" charset="0"/>
            </a:endParaRPr>
          </a:p>
        </p:txBody>
      </p:sp>
      <p:sp>
        <p:nvSpPr>
          <p:cNvPr id="20" name="object 20"/>
          <p:cNvSpPr/>
          <p:nvPr/>
        </p:nvSpPr>
        <p:spPr>
          <a:xfrm>
            <a:off x="613155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24" name="object 24"/>
          <p:cNvSpPr/>
          <p:nvPr/>
        </p:nvSpPr>
        <p:spPr>
          <a:xfrm>
            <a:off x="3093720" y="1559560"/>
            <a:ext cx="2936240" cy="538480"/>
          </a:xfrm>
          <a:custGeom>
            <a:avLst/>
            <a:gdLst/>
            <a:ahLst/>
            <a:cxnLst/>
            <a:rect l="l" t="t" r="r" b="b"/>
            <a:pathLst>
              <a:path w="2936240" h="538480">
                <a:moveTo>
                  <a:pt x="0" y="0"/>
                </a:moveTo>
                <a:lnTo>
                  <a:pt x="2936239" y="0"/>
                </a:lnTo>
                <a:lnTo>
                  <a:pt x="2936239" y="538479"/>
                </a:lnTo>
                <a:lnTo>
                  <a:pt x="0" y="538479"/>
                </a:lnTo>
                <a:lnTo>
                  <a:pt x="0" y="0"/>
                </a:lnTo>
                <a:close/>
              </a:path>
            </a:pathLst>
          </a:custGeom>
          <a:ln w="30480">
            <a:solidFill>
              <a:srgbClr val="FFFFFF"/>
            </a:solidFill>
          </a:ln>
        </p:spPr>
        <p:txBody>
          <a:bodyPr wrap="square" lIns="0" tIns="0" rIns="0" bIns="0" rtlCol="0"/>
          <a:lstStyle/>
          <a:p>
            <a:endParaRPr/>
          </a:p>
        </p:txBody>
      </p:sp>
      <p:sp>
        <p:nvSpPr>
          <p:cNvPr id="28" name="object 28"/>
          <p:cNvSpPr/>
          <p:nvPr/>
        </p:nvSpPr>
        <p:spPr>
          <a:xfrm>
            <a:off x="3103879" y="3500120"/>
            <a:ext cx="2926080" cy="538480"/>
          </a:xfrm>
          <a:custGeom>
            <a:avLst/>
            <a:gdLst/>
            <a:ahLst/>
            <a:cxnLst/>
            <a:rect l="l" t="t" r="r" b="b"/>
            <a:pathLst>
              <a:path w="2926079" h="538479">
                <a:moveTo>
                  <a:pt x="0" y="0"/>
                </a:moveTo>
                <a:lnTo>
                  <a:pt x="2926080" y="0"/>
                </a:lnTo>
                <a:lnTo>
                  <a:pt x="2926080" y="538480"/>
                </a:lnTo>
                <a:lnTo>
                  <a:pt x="0" y="538480"/>
                </a:lnTo>
                <a:lnTo>
                  <a:pt x="0" y="0"/>
                </a:lnTo>
                <a:close/>
              </a:path>
            </a:pathLst>
          </a:custGeom>
          <a:ln w="30479">
            <a:solidFill>
              <a:srgbClr val="FFFFFF"/>
            </a:solidFill>
          </a:ln>
        </p:spPr>
        <p:txBody>
          <a:bodyPr wrap="square" lIns="0" tIns="0" rIns="0" bIns="0" rtlCol="0"/>
          <a:lstStyle/>
          <a:p>
            <a:endParaRPr/>
          </a:p>
        </p:txBody>
      </p:sp>
      <p:sp>
        <p:nvSpPr>
          <p:cNvPr id="3" name="TextBox 2"/>
          <p:cNvSpPr txBox="1"/>
          <p:nvPr/>
        </p:nvSpPr>
        <p:spPr>
          <a:xfrm>
            <a:off x="304800" y="1828800"/>
            <a:ext cx="8442959" cy="4524315"/>
          </a:xfrm>
          <a:prstGeom prst="rect">
            <a:avLst/>
          </a:prstGeom>
          <a:noFill/>
        </p:spPr>
        <p:txBody>
          <a:bodyPr wrap="square" rtlCol="0">
            <a:spAutoFit/>
          </a:bodyPr>
          <a:lstStyle/>
          <a:p>
            <a:pPr lvl="0"/>
            <a:r>
              <a:rPr lang="en-US" dirty="0">
                <a:cs typeface="Mark for HCA Book" panose="020B0606020201010104" pitchFamily="34" charset="0"/>
              </a:rPr>
              <a:t>Utilize a level 1 procedural mask when in the general patient care areas:</a:t>
            </a:r>
          </a:p>
          <a:p>
            <a:pPr marL="214313" indent="-214313">
              <a:buFont typeface="Arial" panose="020B0604020202020204" pitchFamily="34" charset="0"/>
              <a:buChar char="•"/>
            </a:pPr>
            <a:r>
              <a:rPr lang="en-US" dirty="0">
                <a:cs typeface="Mark for HCA Book" panose="020B0606020201010104" pitchFamily="34" charset="0"/>
              </a:rPr>
              <a:t>Applies to staff in the facility not requiring higher level of masks</a:t>
            </a:r>
          </a:p>
          <a:p>
            <a:pPr marL="214313" indent="-214313">
              <a:buFont typeface="Arial" panose="020B0604020202020204" pitchFamily="34" charset="0"/>
              <a:buChar char="•"/>
            </a:pPr>
            <a:r>
              <a:rPr lang="en-US" dirty="0">
                <a:cs typeface="Mark for HCA Book" panose="020B0606020201010104" pitchFamily="34" charset="0"/>
              </a:rPr>
              <a:t>When masks should be replaced:</a:t>
            </a:r>
          </a:p>
          <a:p>
            <a:pPr marL="742950" lvl="1" indent="-285750">
              <a:buFont typeface="Courier New" panose="02070309020205020404" pitchFamily="49" charset="0"/>
              <a:buChar char="o"/>
            </a:pPr>
            <a:r>
              <a:rPr lang="en-US" dirty="0">
                <a:cs typeface="Mark for HCA Book" panose="020B0606020201010104" pitchFamily="34" charset="0"/>
              </a:rPr>
              <a:t>When wet, damp, or torn</a:t>
            </a:r>
          </a:p>
          <a:p>
            <a:pPr marL="742950" lvl="1" indent="-285750">
              <a:buFont typeface="Courier New" panose="02070309020205020404" pitchFamily="49" charset="0"/>
              <a:buChar char="o"/>
            </a:pPr>
            <a:r>
              <a:rPr lang="en-US" dirty="0">
                <a:cs typeface="Mark for HCA Book" panose="020B0606020201010104" pitchFamily="34" charset="0"/>
              </a:rPr>
              <a:t>When visibly soiled</a:t>
            </a:r>
          </a:p>
          <a:p>
            <a:pPr marL="742950" lvl="1" indent="-285750">
              <a:buFont typeface="Courier New" panose="02070309020205020404" pitchFamily="49" charset="0"/>
              <a:buChar char="o"/>
            </a:pPr>
            <a:r>
              <a:rPr lang="en-US" dirty="0">
                <a:cs typeface="Mark for HCA Book" panose="020B0606020201010104" pitchFamily="34" charset="0"/>
              </a:rPr>
              <a:t>When hard to breathe through</a:t>
            </a:r>
          </a:p>
          <a:p>
            <a:pPr marL="214313" indent="-214313">
              <a:buFont typeface="Arial" panose="020B0604020202020204" pitchFamily="34" charset="0"/>
              <a:buChar char="•"/>
            </a:pPr>
            <a:r>
              <a:rPr lang="en-US" dirty="0">
                <a:cs typeface="Mark for HCA Book" panose="020B0606020201010104" pitchFamily="34" charset="0"/>
              </a:rPr>
              <a:t>When masks are removed for one of the above reasons, discard in usual containers</a:t>
            </a:r>
          </a:p>
          <a:p>
            <a:pPr marL="214313" indent="-214313">
              <a:buFont typeface="Arial" panose="020B0604020202020204" pitchFamily="34" charset="0"/>
              <a:buChar char="•"/>
            </a:pPr>
            <a:r>
              <a:rPr lang="en-US" dirty="0">
                <a:cs typeface="Mark for HCA Book" panose="020B0606020201010104" pitchFamily="34" charset="0"/>
              </a:rPr>
              <a:t>Staff without patient contact can reuse masks for multiple days until one of the conditions above occurs.</a:t>
            </a:r>
          </a:p>
          <a:p>
            <a:pPr marL="214313" indent="-214313">
              <a:buFont typeface="Arial" panose="020B0604020202020204" pitchFamily="34" charset="0"/>
              <a:buChar char="•"/>
            </a:pPr>
            <a:r>
              <a:rPr lang="en-US" dirty="0">
                <a:cs typeface="Mark for HCA Book" panose="020B0606020201010104" pitchFamily="34" charset="0"/>
              </a:rPr>
              <a:t>Keep the mask on when using the restroom</a:t>
            </a:r>
          </a:p>
          <a:p>
            <a:pPr marL="214313" indent="-214313">
              <a:buFont typeface="Arial" panose="020B0604020202020204" pitchFamily="34" charset="0"/>
              <a:buChar char="•"/>
            </a:pPr>
            <a:r>
              <a:rPr lang="en-US" dirty="0">
                <a:cs typeface="Mark for HCA Book" panose="020B0606020201010104" pitchFamily="34" charset="0"/>
              </a:rPr>
              <a:t>During meal and water breaks: </a:t>
            </a:r>
          </a:p>
          <a:p>
            <a:pPr marL="557213" lvl="1" indent="-214313">
              <a:buFont typeface="Arial" panose="020B0604020202020204" pitchFamily="34" charset="0"/>
              <a:buChar char="•"/>
            </a:pPr>
            <a:r>
              <a:rPr lang="en-US" dirty="0">
                <a:cs typeface="Mark for HCA Book" panose="020B0606020201010104" pitchFamily="34" charset="0"/>
              </a:rPr>
              <a:t>Utilize a disposable container to store the mask, outside surface of the mask face down on the container</a:t>
            </a:r>
          </a:p>
          <a:p>
            <a:pPr marL="214313" indent="-214313">
              <a:buFont typeface="Arial" panose="020B0604020202020204" pitchFamily="34" charset="0"/>
              <a:buChar char="•"/>
            </a:pPr>
            <a:r>
              <a:rPr lang="en-US" i="1" dirty="0">
                <a:cs typeface="Mark for HCA Book" panose="020B0606020201010104" pitchFamily="34" charset="0"/>
              </a:rPr>
              <a:t>Contact with the mask at any time, should be followed with hand hygiene</a:t>
            </a:r>
          </a:p>
          <a:p>
            <a:pPr marL="214313" indent="-214313">
              <a:buFont typeface="Arial" panose="020B0604020202020204" pitchFamily="34" charset="0"/>
              <a:buChar char="•"/>
            </a:pPr>
            <a:r>
              <a:rPr lang="en-US" i="1" dirty="0">
                <a:cs typeface="Mark for HCA Book" panose="020B0606020201010104" pitchFamily="34" charset="0"/>
              </a:rPr>
              <a:t>Minimize touching face often to manipulate position of mask if possible</a:t>
            </a:r>
          </a:p>
          <a:p>
            <a:pPr lvl="0"/>
            <a:endParaRPr lang="en-US" dirty="0">
              <a:cs typeface="Mark for HCA Book" panose="020B0606020201010104" pitchFamily="34" charset="0"/>
            </a:endParaRPr>
          </a:p>
        </p:txBody>
      </p:sp>
    </p:spTree>
    <p:extLst>
      <p:ext uri="{BB962C8B-B14F-4D97-AF65-F5344CB8AC3E}">
        <p14:creationId xmlns:p14="http://schemas.microsoft.com/office/powerpoint/2010/main" val="191991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715290" y="6995039"/>
            <a:ext cx="2067560" cy="213995"/>
          </a:xfrm>
          <a:prstGeom prst="rect">
            <a:avLst/>
          </a:prstGeom>
        </p:spPr>
        <p:txBody>
          <a:bodyPr vert="horz" wrap="square" lIns="0" tIns="0" rIns="0" bIns="0" rtlCol="0">
            <a:spAutoFit/>
          </a:bodyPr>
          <a:lstStyle/>
          <a:p>
            <a:pPr>
              <a:lnSpc>
                <a:spcPts val="790"/>
              </a:lnSpc>
            </a:pPr>
            <a:r>
              <a:rPr sz="700" spc="15" dirty="0">
                <a:solidFill>
                  <a:srgbClr val="8B8D8D"/>
                </a:solidFill>
                <a:latin typeface="Arial"/>
                <a:cs typeface="Arial"/>
              </a:rPr>
              <a:t>CONFIDENTIAL</a:t>
            </a:r>
            <a:r>
              <a:rPr sz="700" spc="-45" dirty="0">
                <a:solidFill>
                  <a:srgbClr val="8B8D8D"/>
                </a:solidFill>
                <a:latin typeface="Arial"/>
                <a:cs typeface="Arial"/>
              </a:rPr>
              <a:t> </a:t>
            </a:r>
            <a:r>
              <a:rPr sz="700" spc="10" dirty="0">
                <a:solidFill>
                  <a:srgbClr val="8B8D8D"/>
                </a:solidFill>
                <a:latin typeface="Arial"/>
                <a:cs typeface="Arial"/>
              </a:rPr>
              <a:t>–</a:t>
            </a:r>
            <a:r>
              <a:rPr sz="700" spc="-40" dirty="0">
                <a:solidFill>
                  <a:srgbClr val="8B8D8D"/>
                </a:solidFill>
                <a:latin typeface="Arial"/>
                <a:cs typeface="Arial"/>
              </a:rPr>
              <a:t> </a:t>
            </a:r>
            <a:r>
              <a:rPr sz="700" spc="5" dirty="0">
                <a:solidFill>
                  <a:srgbClr val="8B8D8D"/>
                </a:solidFill>
                <a:latin typeface="Arial"/>
                <a:cs typeface="Arial"/>
              </a:rPr>
              <a:t>Contains</a:t>
            </a:r>
            <a:r>
              <a:rPr sz="700" spc="-80" dirty="0">
                <a:solidFill>
                  <a:srgbClr val="8B8D8D"/>
                </a:solidFill>
                <a:latin typeface="Arial"/>
                <a:cs typeface="Arial"/>
              </a:rPr>
              <a:t> </a:t>
            </a:r>
            <a:r>
              <a:rPr sz="700" spc="-5" dirty="0">
                <a:solidFill>
                  <a:srgbClr val="8B8D8D"/>
                </a:solidFill>
                <a:latin typeface="Arial"/>
                <a:cs typeface="Arial"/>
              </a:rPr>
              <a:t>proprietary </a:t>
            </a:r>
            <a:r>
              <a:rPr sz="700" dirty="0">
                <a:solidFill>
                  <a:srgbClr val="8B8D8D"/>
                </a:solidFill>
                <a:latin typeface="Arial"/>
                <a:cs typeface="Arial"/>
              </a:rPr>
              <a:t>information.</a:t>
            </a:r>
            <a:endParaRPr sz="700" dirty="0">
              <a:latin typeface="Arial"/>
              <a:cs typeface="Arial"/>
            </a:endParaRPr>
          </a:p>
          <a:p>
            <a:pPr>
              <a:lnSpc>
                <a:spcPct val="100000"/>
              </a:lnSpc>
              <a:spcBef>
                <a:spcPts val="40"/>
              </a:spcBef>
            </a:pPr>
            <a:r>
              <a:rPr sz="700" spc="20" dirty="0">
                <a:solidFill>
                  <a:srgbClr val="8B8D8D"/>
                </a:solidFill>
                <a:latin typeface="Arial"/>
                <a:cs typeface="Arial"/>
              </a:rPr>
              <a:t>Not</a:t>
            </a:r>
            <a:r>
              <a:rPr sz="700" dirty="0">
                <a:solidFill>
                  <a:srgbClr val="8B8D8D"/>
                </a:solidFill>
                <a:latin typeface="Arial"/>
                <a:cs typeface="Arial"/>
              </a:rPr>
              <a:t> </a:t>
            </a:r>
            <a:r>
              <a:rPr sz="700" spc="10" dirty="0">
                <a:solidFill>
                  <a:srgbClr val="8B8D8D"/>
                </a:solidFill>
                <a:latin typeface="Arial"/>
                <a:cs typeface="Arial"/>
              </a:rPr>
              <a:t>intended</a:t>
            </a:r>
            <a:r>
              <a:rPr sz="700" spc="-35" dirty="0">
                <a:solidFill>
                  <a:srgbClr val="8B8D8D"/>
                </a:solidFill>
                <a:latin typeface="Arial"/>
                <a:cs typeface="Arial"/>
              </a:rPr>
              <a:t> </a:t>
            </a:r>
            <a:r>
              <a:rPr sz="700" spc="5" dirty="0">
                <a:solidFill>
                  <a:srgbClr val="8B8D8D"/>
                </a:solidFill>
                <a:latin typeface="Arial"/>
                <a:cs typeface="Arial"/>
              </a:rPr>
              <a:t>f</a:t>
            </a:r>
            <a:r>
              <a:rPr sz="700" spc="-75" dirty="0">
                <a:solidFill>
                  <a:srgbClr val="8B8D8D"/>
                </a:solidFill>
                <a:latin typeface="Arial"/>
                <a:cs typeface="Arial"/>
              </a:rPr>
              <a:t> </a:t>
            </a:r>
            <a:r>
              <a:rPr sz="700" spc="-35" dirty="0">
                <a:solidFill>
                  <a:srgbClr val="8B8D8D"/>
                </a:solidFill>
                <a:latin typeface="Arial"/>
                <a:cs typeface="Arial"/>
              </a:rPr>
              <a:t>or</a:t>
            </a:r>
            <a:r>
              <a:rPr sz="700" spc="-40" dirty="0">
                <a:solidFill>
                  <a:srgbClr val="8B8D8D"/>
                </a:solidFill>
                <a:latin typeface="Arial"/>
                <a:cs typeface="Arial"/>
              </a:rPr>
              <a:t> </a:t>
            </a:r>
            <a:r>
              <a:rPr sz="700" spc="5" dirty="0">
                <a:solidFill>
                  <a:srgbClr val="8B8D8D"/>
                </a:solidFill>
                <a:latin typeface="Arial"/>
                <a:cs typeface="Arial"/>
              </a:rPr>
              <a:t>external</a:t>
            </a:r>
            <a:r>
              <a:rPr sz="700" spc="-35" dirty="0">
                <a:solidFill>
                  <a:srgbClr val="8B8D8D"/>
                </a:solidFill>
                <a:latin typeface="Arial"/>
                <a:cs typeface="Arial"/>
              </a:rPr>
              <a:t> </a:t>
            </a:r>
            <a:r>
              <a:rPr sz="700" dirty="0">
                <a:solidFill>
                  <a:srgbClr val="8B8D8D"/>
                </a:solidFill>
                <a:latin typeface="Arial"/>
                <a:cs typeface="Arial"/>
              </a:rPr>
              <a:t>distribution.</a:t>
            </a:r>
            <a:endParaRPr sz="700" dirty="0">
              <a:latin typeface="Arial"/>
              <a:cs typeface="Arial"/>
            </a:endParaRPr>
          </a:p>
        </p:txBody>
      </p:sp>
      <p:sp>
        <p:nvSpPr>
          <p:cNvPr id="14" name="object 14"/>
          <p:cNvSpPr/>
          <p:nvPr/>
        </p:nvSpPr>
        <p:spPr>
          <a:xfrm>
            <a:off x="0" y="0"/>
            <a:ext cx="9144000" cy="1485781"/>
          </a:xfrm>
          <a:prstGeom prst="rect">
            <a:avLst/>
          </a:prstGeom>
          <a:blipFill>
            <a:blip r:embed="rId2" cstate="print"/>
            <a:stretch>
              <a:fillRect/>
            </a:stretch>
          </a:blipFill>
        </p:spPr>
        <p:txBody>
          <a:bodyPr wrap="square" lIns="0" tIns="0" rIns="0" bIns="0" rtlCol="0"/>
          <a:lstStyle/>
          <a:p>
            <a:endParaRPr/>
          </a:p>
        </p:txBody>
      </p:sp>
      <p:sp>
        <p:nvSpPr>
          <p:cNvPr id="15" name="object 15"/>
          <p:cNvSpPr txBox="1">
            <a:spLocks noGrp="1"/>
          </p:cNvSpPr>
          <p:nvPr>
            <p:ph type="title"/>
          </p:nvPr>
        </p:nvSpPr>
        <p:spPr>
          <a:xfrm>
            <a:off x="560858" y="4730"/>
            <a:ext cx="6297141" cy="1197764"/>
          </a:xfrm>
          <a:prstGeom prst="rect">
            <a:avLst/>
          </a:prstGeom>
        </p:spPr>
        <p:txBody>
          <a:bodyPr vert="horz" wrap="square" lIns="0" tIns="292100" rIns="0" bIns="0" rtlCol="0">
            <a:spAutoFit/>
          </a:bodyPr>
          <a:lstStyle/>
          <a:p>
            <a:pPr marL="12700">
              <a:lnSpc>
                <a:spcPct val="100000"/>
              </a:lnSpc>
              <a:spcBef>
                <a:spcPts val="2300"/>
              </a:spcBef>
            </a:pPr>
            <a:r>
              <a:rPr sz="3600" spc="-5" dirty="0"/>
              <a:t>COVID-19</a:t>
            </a:r>
          </a:p>
          <a:p>
            <a:pPr marL="12700">
              <a:lnSpc>
                <a:spcPct val="100000"/>
              </a:lnSpc>
              <a:spcBef>
                <a:spcPts val="800"/>
              </a:spcBef>
            </a:pPr>
            <a:r>
              <a:rPr lang="en-US" sz="1600" spc="-5" dirty="0">
                <a:latin typeface="Mark for HCA" panose="020B0606020201010104" pitchFamily="34" charset="0"/>
                <a:cs typeface="Mark for HCA" panose="020B0606020201010104" pitchFamily="34" charset="0"/>
              </a:rPr>
              <a:t>PPE Disbursement and Reprocessing Process</a:t>
            </a:r>
            <a:endParaRPr sz="1600" dirty="0">
              <a:latin typeface="Mark for HCA" panose="020B0606020201010104" pitchFamily="34" charset="0"/>
              <a:cs typeface="Mark for HCA" panose="020B0606020201010104" pitchFamily="34" charset="0"/>
            </a:endParaRPr>
          </a:p>
        </p:txBody>
      </p:sp>
      <p:grpSp>
        <p:nvGrpSpPr>
          <p:cNvPr id="21" name="Group 20"/>
          <p:cNvGrpSpPr/>
          <p:nvPr/>
        </p:nvGrpSpPr>
        <p:grpSpPr>
          <a:xfrm>
            <a:off x="1143000" y="1665023"/>
            <a:ext cx="6477000" cy="1687777"/>
            <a:chOff x="596900" y="1230239"/>
            <a:chExt cx="4647281" cy="715100"/>
          </a:xfrm>
        </p:grpSpPr>
        <p:sp>
          <p:nvSpPr>
            <p:cNvPr id="22" name="Rounded Rectangle 21"/>
            <p:cNvSpPr/>
            <p:nvPr/>
          </p:nvSpPr>
          <p:spPr>
            <a:xfrm>
              <a:off x="596900" y="1230239"/>
              <a:ext cx="4556756" cy="715100"/>
            </a:xfrm>
            <a:prstGeom prst="roundRect">
              <a:avLst/>
            </a:prstGeom>
            <a:solidFill>
              <a:schemeClr val="tx2">
                <a:lumMod val="75000"/>
              </a:schemeClr>
            </a:solidFill>
            <a:ln w="57150">
              <a:solidFill>
                <a:schemeClr val="accent6">
                  <a:lumMod val="50000"/>
                </a:schemeClr>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3" name="Rounded Rectangle 4"/>
            <p:cNvSpPr txBox="1"/>
            <p:nvPr/>
          </p:nvSpPr>
          <p:spPr>
            <a:xfrm>
              <a:off x="722333" y="1244957"/>
              <a:ext cx="4521848" cy="421908"/>
            </a:xfrm>
            <a:prstGeom prst="rect">
              <a:avLst/>
            </a:prstGeom>
            <a:ln>
              <a:noFill/>
            </a:ln>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kern="1200" dirty="0">
                  <a:solidFill>
                    <a:schemeClr val="bg1"/>
                  </a:solidFill>
                </a:rPr>
                <a:t> </a:t>
              </a:r>
              <a:r>
                <a:rPr lang="en-US" sz="2400" b="1" kern="1200" dirty="0">
                  <a:solidFill>
                    <a:schemeClr val="bg1"/>
                  </a:solidFill>
                </a:rPr>
                <a:t>Centralized PPE </a:t>
              </a:r>
            </a:p>
            <a:p>
              <a:pPr lvl="0" algn="ctr" defTabSz="1066800">
                <a:lnSpc>
                  <a:spcPct val="90000"/>
                </a:lnSpc>
                <a:spcBef>
                  <a:spcPct val="0"/>
                </a:spcBef>
                <a:spcAft>
                  <a:spcPct val="35000"/>
                </a:spcAft>
              </a:pPr>
              <a:r>
                <a:rPr lang="en-US" sz="2400" b="1" kern="1200" dirty="0">
                  <a:solidFill>
                    <a:schemeClr val="bg1"/>
                  </a:solidFill>
                </a:rPr>
                <a:t>Location(s)</a:t>
              </a:r>
            </a:p>
          </p:txBody>
        </p:sp>
      </p:grpSp>
      <p:sp>
        <p:nvSpPr>
          <p:cNvPr id="6" name="Rectangle 5"/>
          <p:cNvSpPr/>
          <p:nvPr/>
        </p:nvSpPr>
        <p:spPr>
          <a:xfrm>
            <a:off x="1417489" y="1774414"/>
            <a:ext cx="1910895" cy="1308050"/>
          </a:xfrm>
          <a:prstGeom prst="rect">
            <a:avLst/>
          </a:prstGeom>
        </p:spPr>
        <p:txBody>
          <a:bodyPr wrap="square">
            <a:spAutoFit/>
          </a:bodyPr>
          <a:lstStyle/>
          <a:p>
            <a:pPr lvl="0" defTabSz="1066800">
              <a:lnSpc>
                <a:spcPct val="90000"/>
              </a:lnSpc>
              <a:spcBef>
                <a:spcPct val="0"/>
              </a:spcBef>
              <a:spcAft>
                <a:spcPct val="35000"/>
              </a:spcAft>
            </a:pPr>
            <a:r>
              <a:rPr lang="en-US" sz="1000" b="1" i="1" dirty="0">
                <a:solidFill>
                  <a:srgbClr val="FF0000"/>
                </a:solidFill>
              </a:rPr>
              <a:t>Note:  </a:t>
            </a:r>
            <a:r>
              <a:rPr lang="en-US" sz="1000" b="1" i="1" dirty="0">
                <a:solidFill>
                  <a:schemeClr val="bg1"/>
                </a:solidFill>
              </a:rPr>
              <a:t>Used N95 masks are stored for vendor reprocessing and eyewear are reprocessed at facilities – see facility policy</a:t>
            </a:r>
          </a:p>
          <a:p>
            <a:pPr lvl="0" defTabSz="1066800">
              <a:lnSpc>
                <a:spcPct val="90000"/>
              </a:lnSpc>
              <a:spcBef>
                <a:spcPct val="0"/>
              </a:spcBef>
              <a:spcAft>
                <a:spcPct val="35000"/>
              </a:spcAft>
            </a:pPr>
            <a:endParaRPr lang="en-US" sz="1000" b="1" i="1" dirty="0">
              <a:solidFill>
                <a:schemeClr val="bg1"/>
              </a:solidFill>
            </a:endParaRPr>
          </a:p>
          <a:p>
            <a:pPr lvl="0" defTabSz="1066800">
              <a:lnSpc>
                <a:spcPct val="90000"/>
              </a:lnSpc>
              <a:spcBef>
                <a:spcPct val="0"/>
              </a:spcBef>
              <a:spcAft>
                <a:spcPct val="35000"/>
              </a:spcAft>
            </a:pPr>
            <a:r>
              <a:rPr lang="en-US" sz="1000" b="1" i="1" dirty="0">
                <a:solidFill>
                  <a:srgbClr val="FF0000"/>
                </a:solidFill>
              </a:rPr>
              <a:t>Note</a:t>
            </a:r>
            <a:r>
              <a:rPr lang="en-US" sz="1000" b="1" i="1" dirty="0">
                <a:solidFill>
                  <a:schemeClr val="bg1"/>
                </a:solidFill>
              </a:rPr>
              <a:t>:  All staff receive a Level I mask and appropriate PPE based on patient assignment</a:t>
            </a:r>
          </a:p>
        </p:txBody>
      </p:sp>
      <p:sp>
        <p:nvSpPr>
          <p:cNvPr id="7" name="Snip Diagonal Corner Rectangle 6"/>
          <p:cNvSpPr/>
          <p:nvPr/>
        </p:nvSpPr>
        <p:spPr>
          <a:xfrm>
            <a:off x="5940636" y="1744559"/>
            <a:ext cx="1228822" cy="404450"/>
          </a:xfrm>
          <a:prstGeom prst="snip2Diag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SCRUBS</a:t>
            </a:r>
          </a:p>
        </p:txBody>
      </p:sp>
      <p:sp>
        <p:nvSpPr>
          <p:cNvPr id="26" name="Snip Diagonal Corner Rectangle 25"/>
          <p:cNvSpPr/>
          <p:nvPr/>
        </p:nvSpPr>
        <p:spPr>
          <a:xfrm>
            <a:off x="5975805" y="2247278"/>
            <a:ext cx="1193653" cy="404450"/>
          </a:xfrm>
          <a:prstGeom prst="snip2Diag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EYEWEAR</a:t>
            </a:r>
          </a:p>
        </p:txBody>
      </p:sp>
      <p:grpSp>
        <p:nvGrpSpPr>
          <p:cNvPr id="30" name="Group 29"/>
          <p:cNvGrpSpPr/>
          <p:nvPr/>
        </p:nvGrpSpPr>
        <p:grpSpPr>
          <a:xfrm>
            <a:off x="409711" y="4075382"/>
            <a:ext cx="3926454" cy="884526"/>
            <a:chOff x="596900" y="1230239"/>
            <a:chExt cx="4556756" cy="715100"/>
          </a:xfrm>
          <a:solidFill>
            <a:schemeClr val="accent6">
              <a:lumMod val="50000"/>
            </a:schemeClr>
          </a:solidFill>
        </p:grpSpPr>
        <p:sp>
          <p:nvSpPr>
            <p:cNvPr id="31" name="Rounded Rectangle 30"/>
            <p:cNvSpPr/>
            <p:nvPr/>
          </p:nvSpPr>
          <p:spPr>
            <a:xfrm>
              <a:off x="596900" y="1230239"/>
              <a:ext cx="4556756" cy="715100"/>
            </a:xfrm>
            <a:prstGeom prst="roundRect">
              <a:avLst/>
            </a:prstGeom>
            <a:grpFill/>
            <a:ln w="57150">
              <a:solidFill>
                <a:srgbClr val="002060"/>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2" name="Rounded Rectangle 4"/>
            <p:cNvSpPr txBox="1"/>
            <p:nvPr/>
          </p:nvSpPr>
          <p:spPr>
            <a:xfrm>
              <a:off x="631808" y="1265147"/>
              <a:ext cx="4486940" cy="421908"/>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b="1" kern="1200" dirty="0">
                  <a:solidFill>
                    <a:schemeClr val="bg1"/>
                  </a:solidFill>
                </a:rPr>
                <a:t> Medical Staff</a:t>
              </a:r>
            </a:p>
          </p:txBody>
        </p:sp>
      </p:grpSp>
      <p:grpSp>
        <p:nvGrpSpPr>
          <p:cNvPr id="33" name="Group 32"/>
          <p:cNvGrpSpPr/>
          <p:nvPr/>
        </p:nvGrpSpPr>
        <p:grpSpPr>
          <a:xfrm>
            <a:off x="4894772" y="4062467"/>
            <a:ext cx="3926454" cy="884526"/>
            <a:chOff x="596900" y="1230239"/>
            <a:chExt cx="4556756" cy="715100"/>
          </a:xfrm>
          <a:solidFill>
            <a:schemeClr val="accent6">
              <a:lumMod val="50000"/>
            </a:schemeClr>
          </a:solidFill>
        </p:grpSpPr>
        <p:sp>
          <p:nvSpPr>
            <p:cNvPr id="34" name="Rounded Rectangle 33"/>
            <p:cNvSpPr/>
            <p:nvPr/>
          </p:nvSpPr>
          <p:spPr>
            <a:xfrm>
              <a:off x="596900" y="1230239"/>
              <a:ext cx="4556756" cy="715100"/>
            </a:xfrm>
            <a:prstGeom prst="roundRect">
              <a:avLst/>
            </a:prstGeom>
            <a:grpFill/>
            <a:ln w="57150">
              <a:solidFill>
                <a:srgbClr val="002060"/>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5" name="Rounded Rectangle 4"/>
            <p:cNvSpPr txBox="1"/>
            <p:nvPr/>
          </p:nvSpPr>
          <p:spPr>
            <a:xfrm>
              <a:off x="631807" y="1358515"/>
              <a:ext cx="4486940" cy="421908"/>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b="1" dirty="0">
                  <a:solidFill>
                    <a:schemeClr val="bg1"/>
                  </a:solidFill>
                </a:rPr>
                <a:t>CNC / Clinical Supervisors / Non-Clinical </a:t>
              </a:r>
              <a:r>
                <a:rPr lang="en-US" sz="2400" b="1" dirty="0" err="1">
                  <a:solidFill>
                    <a:schemeClr val="bg1"/>
                  </a:solidFill>
                </a:rPr>
                <a:t>Dept</a:t>
              </a:r>
              <a:r>
                <a:rPr lang="en-US" sz="2400" b="1" dirty="0">
                  <a:solidFill>
                    <a:schemeClr val="bg1"/>
                  </a:solidFill>
                </a:rPr>
                <a:t> Managers</a:t>
              </a:r>
              <a:endParaRPr lang="en-US" sz="2400" b="1" kern="1200" dirty="0">
                <a:solidFill>
                  <a:schemeClr val="bg1"/>
                </a:solidFill>
              </a:endParaRPr>
            </a:p>
          </p:txBody>
        </p:sp>
      </p:grpSp>
      <p:grpSp>
        <p:nvGrpSpPr>
          <p:cNvPr id="40" name="Group 39"/>
          <p:cNvGrpSpPr/>
          <p:nvPr/>
        </p:nvGrpSpPr>
        <p:grpSpPr>
          <a:xfrm>
            <a:off x="4883049" y="5867707"/>
            <a:ext cx="3926454" cy="635090"/>
            <a:chOff x="596900" y="1230239"/>
            <a:chExt cx="4556756" cy="715100"/>
          </a:xfrm>
          <a:solidFill>
            <a:schemeClr val="bg1"/>
          </a:solidFill>
        </p:grpSpPr>
        <p:sp>
          <p:nvSpPr>
            <p:cNvPr id="41" name="Rounded Rectangle 40"/>
            <p:cNvSpPr/>
            <p:nvPr/>
          </p:nvSpPr>
          <p:spPr>
            <a:xfrm>
              <a:off x="596900" y="1230239"/>
              <a:ext cx="4556756" cy="715100"/>
            </a:xfrm>
            <a:prstGeom prst="roundRect">
              <a:avLst/>
            </a:prstGeom>
            <a:grpFill/>
            <a:ln w="57150">
              <a:solidFill>
                <a:srgbClr val="002060"/>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2" name="Rounded Rectangle 4"/>
            <p:cNvSpPr txBox="1"/>
            <p:nvPr/>
          </p:nvSpPr>
          <p:spPr>
            <a:xfrm>
              <a:off x="631807" y="1265147"/>
              <a:ext cx="4486940" cy="680192"/>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b="1" kern="1200" dirty="0">
                  <a:solidFill>
                    <a:schemeClr val="accent6">
                      <a:lumMod val="75000"/>
                    </a:schemeClr>
                  </a:solidFill>
                </a:rPr>
                <a:t>Employees</a:t>
              </a:r>
            </a:p>
          </p:txBody>
        </p:sp>
      </p:grpSp>
      <p:pic>
        <p:nvPicPr>
          <p:cNvPr id="12" name="Picture 11" descr="Arrow Top Direction · Free image on Pixabay"/>
          <p:cNvPicPr>
            <a:picLocks noChangeAspect="1"/>
          </p:cNvPicPr>
          <p:nvPr/>
        </p:nvPicPr>
        <p:blipFill>
          <a:blip r:embed="rId3"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341134" y="3172085"/>
            <a:ext cx="813672" cy="978036"/>
          </a:xfrm>
          <a:prstGeom prst="rect">
            <a:avLst/>
          </a:prstGeom>
        </p:spPr>
      </p:pic>
      <p:pic>
        <p:nvPicPr>
          <p:cNvPr id="49" name="Picture 48" descr="Arrow Top Direction · Free image on Pixabay"/>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rot="10800000">
            <a:off x="6148212" y="3246116"/>
            <a:ext cx="813672" cy="978036"/>
          </a:xfrm>
          <a:prstGeom prst="rect">
            <a:avLst/>
          </a:prstGeom>
        </p:spPr>
      </p:pic>
      <p:pic>
        <p:nvPicPr>
          <p:cNvPr id="50" name="Picture 49" descr="Arrow Top Direction · Free image on Pixabay"/>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811244" y="3172085"/>
            <a:ext cx="813672" cy="978036"/>
          </a:xfrm>
          <a:prstGeom prst="rect">
            <a:avLst/>
          </a:prstGeom>
        </p:spPr>
      </p:pic>
      <p:pic>
        <p:nvPicPr>
          <p:cNvPr id="51" name="Picture 50" descr="Arrow Top Direction · Free image on Pixabay"/>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rot="10800000">
            <a:off x="2618322" y="3246116"/>
            <a:ext cx="813672" cy="978036"/>
          </a:xfrm>
          <a:prstGeom prst="rect">
            <a:avLst/>
          </a:prstGeom>
        </p:spPr>
      </p:pic>
      <p:pic>
        <p:nvPicPr>
          <p:cNvPr id="16" name="Picture 15" descr="java - how to animate 2D curve arrows between two nodes in ..."/>
          <p:cNvPicPr>
            <a:picLocks noChangeAspect="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rot="2088598">
            <a:off x="7193394" y="5134432"/>
            <a:ext cx="1265476" cy="1091784"/>
          </a:xfrm>
          <a:prstGeom prst="rect">
            <a:avLst/>
          </a:prstGeom>
        </p:spPr>
      </p:pic>
      <p:pic>
        <p:nvPicPr>
          <p:cNvPr id="52" name="Picture 51" descr="java - how to animate 2D curve arrows between two nodes in ..."/>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rot="13156913">
            <a:off x="5104726" y="5145527"/>
            <a:ext cx="1388433" cy="1106458"/>
          </a:xfrm>
          <a:prstGeom prst="rect">
            <a:avLst/>
          </a:prstGeom>
        </p:spPr>
      </p:pic>
      <p:sp>
        <p:nvSpPr>
          <p:cNvPr id="19" name="TextBox 18"/>
          <p:cNvSpPr txBox="1"/>
          <p:nvPr/>
        </p:nvSpPr>
        <p:spPr>
          <a:xfrm>
            <a:off x="5646624" y="5357015"/>
            <a:ext cx="2354458" cy="338554"/>
          </a:xfrm>
          <a:prstGeom prst="rect">
            <a:avLst/>
          </a:prstGeom>
          <a:noFill/>
        </p:spPr>
        <p:txBody>
          <a:bodyPr wrap="square" rtlCol="0">
            <a:spAutoFit/>
          </a:bodyPr>
          <a:lstStyle/>
          <a:p>
            <a:pPr algn="ctr"/>
            <a:r>
              <a:rPr lang="en-US" sz="1600" b="1" dirty="0">
                <a:solidFill>
                  <a:srgbClr val="002060"/>
                </a:solidFill>
              </a:rPr>
              <a:t>Collect &amp; Distribute</a:t>
            </a:r>
          </a:p>
        </p:txBody>
      </p:sp>
      <p:sp>
        <p:nvSpPr>
          <p:cNvPr id="53" name="Snip Diagonal Corner Rectangle 52"/>
          <p:cNvSpPr/>
          <p:nvPr/>
        </p:nvSpPr>
        <p:spPr>
          <a:xfrm>
            <a:off x="5960183" y="2746046"/>
            <a:ext cx="1193653" cy="404450"/>
          </a:xfrm>
          <a:prstGeom prst="snip2Diag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MASKS</a:t>
            </a:r>
          </a:p>
        </p:txBody>
      </p:sp>
    </p:spTree>
    <p:extLst>
      <p:ext uri="{BB962C8B-B14F-4D97-AF65-F5344CB8AC3E}">
        <p14:creationId xmlns:p14="http://schemas.microsoft.com/office/powerpoint/2010/main" val="3726446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743200" y="6379844"/>
            <a:ext cx="2067560" cy="213995"/>
          </a:xfrm>
          <a:prstGeom prst="rect">
            <a:avLst/>
          </a:prstGeom>
        </p:spPr>
        <p:txBody>
          <a:bodyPr vert="horz" wrap="square" lIns="0" tIns="0" rIns="0" bIns="0" rtlCol="0">
            <a:spAutoFit/>
          </a:bodyPr>
          <a:lstStyle/>
          <a:p>
            <a:pPr>
              <a:lnSpc>
                <a:spcPts val="790"/>
              </a:lnSpc>
            </a:pPr>
            <a:r>
              <a:rPr sz="700" spc="15" dirty="0">
                <a:solidFill>
                  <a:srgbClr val="8B8D8D"/>
                </a:solidFill>
                <a:latin typeface="Arial"/>
                <a:cs typeface="Arial"/>
              </a:rPr>
              <a:t>CONFIDENTIAL</a:t>
            </a:r>
            <a:r>
              <a:rPr sz="700" spc="-45" dirty="0">
                <a:solidFill>
                  <a:srgbClr val="8B8D8D"/>
                </a:solidFill>
                <a:latin typeface="Arial"/>
                <a:cs typeface="Arial"/>
              </a:rPr>
              <a:t> </a:t>
            </a:r>
            <a:r>
              <a:rPr sz="700" spc="10" dirty="0">
                <a:solidFill>
                  <a:srgbClr val="8B8D8D"/>
                </a:solidFill>
                <a:latin typeface="Arial"/>
                <a:cs typeface="Arial"/>
              </a:rPr>
              <a:t>–</a:t>
            </a:r>
            <a:r>
              <a:rPr sz="700" spc="-40" dirty="0">
                <a:solidFill>
                  <a:srgbClr val="8B8D8D"/>
                </a:solidFill>
                <a:latin typeface="Arial"/>
                <a:cs typeface="Arial"/>
              </a:rPr>
              <a:t> </a:t>
            </a:r>
            <a:r>
              <a:rPr sz="700" spc="5" dirty="0">
                <a:solidFill>
                  <a:srgbClr val="8B8D8D"/>
                </a:solidFill>
                <a:latin typeface="Arial"/>
                <a:cs typeface="Arial"/>
              </a:rPr>
              <a:t>Contains</a:t>
            </a:r>
            <a:r>
              <a:rPr sz="700" spc="-80" dirty="0">
                <a:solidFill>
                  <a:srgbClr val="8B8D8D"/>
                </a:solidFill>
                <a:latin typeface="Arial"/>
                <a:cs typeface="Arial"/>
              </a:rPr>
              <a:t> </a:t>
            </a:r>
            <a:r>
              <a:rPr sz="700" spc="-5" dirty="0">
                <a:solidFill>
                  <a:srgbClr val="8B8D8D"/>
                </a:solidFill>
                <a:latin typeface="Arial"/>
                <a:cs typeface="Arial"/>
              </a:rPr>
              <a:t>proprietary </a:t>
            </a:r>
            <a:r>
              <a:rPr sz="700" dirty="0">
                <a:solidFill>
                  <a:srgbClr val="8B8D8D"/>
                </a:solidFill>
                <a:latin typeface="Arial"/>
                <a:cs typeface="Arial"/>
              </a:rPr>
              <a:t>information.</a:t>
            </a:r>
            <a:endParaRPr sz="700" dirty="0">
              <a:latin typeface="Arial"/>
              <a:cs typeface="Arial"/>
            </a:endParaRPr>
          </a:p>
          <a:p>
            <a:pPr>
              <a:lnSpc>
                <a:spcPct val="100000"/>
              </a:lnSpc>
              <a:spcBef>
                <a:spcPts val="40"/>
              </a:spcBef>
            </a:pPr>
            <a:r>
              <a:rPr sz="700" spc="20" dirty="0">
                <a:solidFill>
                  <a:srgbClr val="8B8D8D"/>
                </a:solidFill>
                <a:latin typeface="Arial"/>
                <a:cs typeface="Arial"/>
              </a:rPr>
              <a:t>Not</a:t>
            </a:r>
            <a:r>
              <a:rPr sz="700" dirty="0">
                <a:solidFill>
                  <a:srgbClr val="8B8D8D"/>
                </a:solidFill>
                <a:latin typeface="Arial"/>
                <a:cs typeface="Arial"/>
              </a:rPr>
              <a:t> </a:t>
            </a:r>
            <a:r>
              <a:rPr sz="700" spc="10" dirty="0">
                <a:solidFill>
                  <a:srgbClr val="8B8D8D"/>
                </a:solidFill>
                <a:latin typeface="Arial"/>
                <a:cs typeface="Arial"/>
              </a:rPr>
              <a:t>intended</a:t>
            </a:r>
            <a:r>
              <a:rPr sz="700" spc="-35" dirty="0">
                <a:solidFill>
                  <a:srgbClr val="8B8D8D"/>
                </a:solidFill>
                <a:latin typeface="Arial"/>
                <a:cs typeface="Arial"/>
              </a:rPr>
              <a:t> </a:t>
            </a:r>
            <a:r>
              <a:rPr sz="700" spc="5" dirty="0">
                <a:solidFill>
                  <a:srgbClr val="8B8D8D"/>
                </a:solidFill>
                <a:latin typeface="Arial"/>
                <a:cs typeface="Arial"/>
              </a:rPr>
              <a:t>f</a:t>
            </a:r>
            <a:r>
              <a:rPr sz="700" spc="-75" dirty="0">
                <a:solidFill>
                  <a:srgbClr val="8B8D8D"/>
                </a:solidFill>
                <a:latin typeface="Arial"/>
                <a:cs typeface="Arial"/>
              </a:rPr>
              <a:t> </a:t>
            </a:r>
            <a:r>
              <a:rPr sz="700" spc="-35" dirty="0">
                <a:solidFill>
                  <a:srgbClr val="8B8D8D"/>
                </a:solidFill>
                <a:latin typeface="Arial"/>
                <a:cs typeface="Arial"/>
              </a:rPr>
              <a:t>or</a:t>
            </a:r>
            <a:r>
              <a:rPr sz="700" spc="-40" dirty="0">
                <a:solidFill>
                  <a:srgbClr val="8B8D8D"/>
                </a:solidFill>
                <a:latin typeface="Arial"/>
                <a:cs typeface="Arial"/>
              </a:rPr>
              <a:t> </a:t>
            </a:r>
            <a:r>
              <a:rPr sz="700" spc="5" dirty="0">
                <a:solidFill>
                  <a:srgbClr val="8B8D8D"/>
                </a:solidFill>
                <a:latin typeface="Arial"/>
                <a:cs typeface="Arial"/>
              </a:rPr>
              <a:t>external</a:t>
            </a:r>
            <a:r>
              <a:rPr sz="700" spc="-35" dirty="0">
                <a:solidFill>
                  <a:srgbClr val="8B8D8D"/>
                </a:solidFill>
                <a:latin typeface="Arial"/>
                <a:cs typeface="Arial"/>
              </a:rPr>
              <a:t> </a:t>
            </a:r>
            <a:r>
              <a:rPr sz="700" dirty="0">
                <a:solidFill>
                  <a:srgbClr val="8B8D8D"/>
                </a:solidFill>
                <a:latin typeface="Arial"/>
                <a:cs typeface="Arial"/>
              </a:rPr>
              <a:t>distribution.</a:t>
            </a:r>
            <a:endParaRPr sz="700" dirty="0">
              <a:latin typeface="Arial"/>
              <a:cs typeface="Arial"/>
            </a:endParaRPr>
          </a:p>
        </p:txBody>
      </p:sp>
      <p:sp>
        <p:nvSpPr>
          <p:cNvPr id="4" name="object 4"/>
          <p:cNvSpPr/>
          <p:nvPr/>
        </p:nvSpPr>
        <p:spPr>
          <a:xfrm>
            <a:off x="7696200" y="6147961"/>
            <a:ext cx="1051559" cy="445878"/>
          </a:xfrm>
          <a:prstGeom prst="rect">
            <a:avLst/>
          </a:prstGeom>
          <a:blipFill>
            <a:blip r:embed="rId2" cstate="print"/>
            <a:stretch>
              <a:fillRect/>
            </a:stretch>
          </a:blipFill>
        </p:spPr>
        <p:txBody>
          <a:bodyPr wrap="square" lIns="0" tIns="0" rIns="0" bIns="0" rtlCol="0"/>
          <a:lstStyle/>
          <a:p>
            <a:endParaRPr/>
          </a:p>
        </p:txBody>
      </p:sp>
      <p:sp>
        <p:nvSpPr>
          <p:cNvPr id="13" name="object 13"/>
          <p:cNvSpPr/>
          <p:nvPr/>
        </p:nvSpPr>
        <p:spPr>
          <a:xfrm>
            <a:off x="6603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14" name="object 14"/>
          <p:cNvSpPr/>
          <p:nvPr/>
        </p:nvSpPr>
        <p:spPr>
          <a:xfrm>
            <a:off x="0" y="0"/>
            <a:ext cx="9144000" cy="1485781"/>
          </a:xfrm>
          <a:prstGeom prst="rect">
            <a:avLst/>
          </a:prstGeom>
          <a:blipFill>
            <a:blip r:embed="rId3" cstate="print"/>
            <a:stretch>
              <a:fillRect/>
            </a:stretch>
          </a:blipFill>
        </p:spPr>
        <p:txBody>
          <a:bodyPr wrap="square" lIns="0" tIns="0" rIns="0" bIns="0" rtlCol="0"/>
          <a:lstStyle/>
          <a:p>
            <a:endParaRPr/>
          </a:p>
        </p:txBody>
      </p:sp>
      <p:sp>
        <p:nvSpPr>
          <p:cNvPr id="15" name="object 15"/>
          <p:cNvSpPr txBox="1">
            <a:spLocks noGrp="1"/>
          </p:cNvSpPr>
          <p:nvPr>
            <p:ph type="title"/>
          </p:nvPr>
        </p:nvSpPr>
        <p:spPr>
          <a:xfrm>
            <a:off x="560858" y="4730"/>
            <a:ext cx="7135342" cy="1064394"/>
          </a:xfrm>
          <a:prstGeom prst="rect">
            <a:avLst/>
          </a:prstGeom>
        </p:spPr>
        <p:txBody>
          <a:bodyPr vert="horz" wrap="square" lIns="0" tIns="292100" rIns="0" bIns="0" rtlCol="0">
            <a:spAutoFit/>
          </a:bodyPr>
          <a:lstStyle/>
          <a:p>
            <a:pPr marL="12700">
              <a:lnSpc>
                <a:spcPct val="100000"/>
              </a:lnSpc>
              <a:spcBef>
                <a:spcPts val="2300"/>
              </a:spcBef>
            </a:pPr>
            <a:r>
              <a:rPr sz="3600" spc="-5" dirty="0"/>
              <a:t>COVID-19</a:t>
            </a:r>
            <a:r>
              <a:rPr lang="en-US" sz="3600" spc="-5" dirty="0"/>
              <a:t> – Appropriate PPE</a:t>
            </a:r>
            <a:br>
              <a:rPr lang="en-US" sz="3600" spc="-5" dirty="0"/>
            </a:br>
            <a:r>
              <a:rPr lang="en-US" sz="1400" spc="-5" dirty="0"/>
              <a:t>For Patient Care Areas</a:t>
            </a:r>
            <a:endParaRPr sz="1400" spc="-5" dirty="0"/>
          </a:p>
        </p:txBody>
      </p:sp>
      <p:sp>
        <p:nvSpPr>
          <p:cNvPr id="20" name="object 20"/>
          <p:cNvSpPr/>
          <p:nvPr/>
        </p:nvSpPr>
        <p:spPr>
          <a:xfrm>
            <a:off x="613155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24" name="object 24"/>
          <p:cNvSpPr/>
          <p:nvPr/>
        </p:nvSpPr>
        <p:spPr>
          <a:xfrm>
            <a:off x="3093720" y="1559560"/>
            <a:ext cx="2936240" cy="538480"/>
          </a:xfrm>
          <a:custGeom>
            <a:avLst/>
            <a:gdLst/>
            <a:ahLst/>
            <a:cxnLst/>
            <a:rect l="l" t="t" r="r" b="b"/>
            <a:pathLst>
              <a:path w="2936240" h="538480">
                <a:moveTo>
                  <a:pt x="0" y="0"/>
                </a:moveTo>
                <a:lnTo>
                  <a:pt x="2936239" y="0"/>
                </a:lnTo>
                <a:lnTo>
                  <a:pt x="2936239" y="538479"/>
                </a:lnTo>
                <a:lnTo>
                  <a:pt x="0" y="538479"/>
                </a:lnTo>
                <a:lnTo>
                  <a:pt x="0" y="0"/>
                </a:lnTo>
                <a:close/>
              </a:path>
            </a:pathLst>
          </a:custGeom>
          <a:ln w="30480">
            <a:solidFill>
              <a:srgbClr val="FFFFFF"/>
            </a:solidFill>
          </a:ln>
        </p:spPr>
        <p:txBody>
          <a:bodyPr wrap="square" lIns="0" tIns="0" rIns="0" bIns="0" rtlCol="0"/>
          <a:lstStyle/>
          <a:p>
            <a:endParaRPr/>
          </a:p>
        </p:txBody>
      </p:sp>
      <p:sp>
        <p:nvSpPr>
          <p:cNvPr id="28" name="object 28"/>
          <p:cNvSpPr/>
          <p:nvPr/>
        </p:nvSpPr>
        <p:spPr>
          <a:xfrm>
            <a:off x="3103879" y="3500120"/>
            <a:ext cx="2926080" cy="538480"/>
          </a:xfrm>
          <a:custGeom>
            <a:avLst/>
            <a:gdLst/>
            <a:ahLst/>
            <a:cxnLst/>
            <a:rect l="l" t="t" r="r" b="b"/>
            <a:pathLst>
              <a:path w="2926079" h="538479">
                <a:moveTo>
                  <a:pt x="0" y="0"/>
                </a:moveTo>
                <a:lnTo>
                  <a:pt x="2926080" y="0"/>
                </a:lnTo>
                <a:lnTo>
                  <a:pt x="2926080" y="538480"/>
                </a:lnTo>
                <a:lnTo>
                  <a:pt x="0" y="538480"/>
                </a:lnTo>
                <a:lnTo>
                  <a:pt x="0" y="0"/>
                </a:lnTo>
                <a:close/>
              </a:path>
            </a:pathLst>
          </a:custGeom>
          <a:ln w="30479">
            <a:solidFill>
              <a:srgbClr val="FFFFFF"/>
            </a:solidFill>
          </a:ln>
        </p:spPr>
        <p:txBody>
          <a:bodyPr wrap="square" lIns="0" tIns="0" rIns="0" bIns="0" rtlCol="0"/>
          <a:lstStyle/>
          <a:p>
            <a:endParaRPr/>
          </a:p>
        </p:txBody>
      </p:sp>
      <p:graphicFrame>
        <p:nvGraphicFramePr>
          <p:cNvPr id="7" name="Diagram 6"/>
          <p:cNvGraphicFramePr/>
          <p:nvPr>
            <p:extLst>
              <p:ext uri="{D42A27DB-BD31-4B8C-83A1-F6EECF244321}">
                <p14:modId xmlns:p14="http://schemas.microsoft.com/office/powerpoint/2010/main" val="986350140"/>
              </p:ext>
            </p:extLst>
          </p:nvPr>
        </p:nvGraphicFramePr>
        <p:xfrm>
          <a:off x="228600" y="1559560"/>
          <a:ext cx="8686800" cy="51460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35677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324442" y="6624877"/>
            <a:ext cx="2067560" cy="213995"/>
          </a:xfrm>
          <a:prstGeom prst="rect">
            <a:avLst/>
          </a:prstGeom>
        </p:spPr>
        <p:txBody>
          <a:bodyPr vert="horz" wrap="square" lIns="0" tIns="0" rIns="0" bIns="0" rtlCol="0">
            <a:spAutoFit/>
          </a:bodyPr>
          <a:lstStyle/>
          <a:p>
            <a:pPr>
              <a:lnSpc>
                <a:spcPts val="790"/>
              </a:lnSpc>
            </a:pPr>
            <a:r>
              <a:rPr sz="700" spc="15" dirty="0">
                <a:solidFill>
                  <a:srgbClr val="8B8D8D"/>
                </a:solidFill>
                <a:latin typeface="Arial"/>
                <a:cs typeface="Arial"/>
              </a:rPr>
              <a:t>CONFIDENTIAL</a:t>
            </a:r>
            <a:r>
              <a:rPr sz="700" spc="-45" dirty="0">
                <a:solidFill>
                  <a:srgbClr val="8B8D8D"/>
                </a:solidFill>
                <a:latin typeface="Arial"/>
                <a:cs typeface="Arial"/>
              </a:rPr>
              <a:t> </a:t>
            </a:r>
            <a:r>
              <a:rPr sz="700" spc="10" dirty="0">
                <a:solidFill>
                  <a:srgbClr val="8B8D8D"/>
                </a:solidFill>
                <a:latin typeface="Arial"/>
                <a:cs typeface="Arial"/>
              </a:rPr>
              <a:t>–</a:t>
            </a:r>
            <a:r>
              <a:rPr sz="700" spc="-40" dirty="0">
                <a:solidFill>
                  <a:srgbClr val="8B8D8D"/>
                </a:solidFill>
                <a:latin typeface="Arial"/>
                <a:cs typeface="Arial"/>
              </a:rPr>
              <a:t> </a:t>
            </a:r>
            <a:r>
              <a:rPr sz="700" spc="5" dirty="0">
                <a:solidFill>
                  <a:srgbClr val="8B8D8D"/>
                </a:solidFill>
                <a:latin typeface="Arial"/>
                <a:cs typeface="Arial"/>
              </a:rPr>
              <a:t>Contains</a:t>
            </a:r>
            <a:r>
              <a:rPr sz="700" spc="-80" dirty="0">
                <a:solidFill>
                  <a:srgbClr val="8B8D8D"/>
                </a:solidFill>
                <a:latin typeface="Arial"/>
                <a:cs typeface="Arial"/>
              </a:rPr>
              <a:t> </a:t>
            </a:r>
            <a:r>
              <a:rPr sz="700" spc="-5" dirty="0">
                <a:solidFill>
                  <a:srgbClr val="8B8D8D"/>
                </a:solidFill>
                <a:latin typeface="Arial"/>
                <a:cs typeface="Arial"/>
              </a:rPr>
              <a:t>proprietary </a:t>
            </a:r>
            <a:r>
              <a:rPr sz="700" dirty="0">
                <a:solidFill>
                  <a:srgbClr val="8B8D8D"/>
                </a:solidFill>
                <a:latin typeface="Arial"/>
                <a:cs typeface="Arial"/>
              </a:rPr>
              <a:t>information.</a:t>
            </a:r>
            <a:endParaRPr sz="700" dirty="0">
              <a:latin typeface="Arial"/>
              <a:cs typeface="Arial"/>
            </a:endParaRPr>
          </a:p>
          <a:p>
            <a:pPr>
              <a:lnSpc>
                <a:spcPct val="100000"/>
              </a:lnSpc>
              <a:spcBef>
                <a:spcPts val="40"/>
              </a:spcBef>
            </a:pPr>
            <a:r>
              <a:rPr sz="700" spc="20" dirty="0">
                <a:solidFill>
                  <a:srgbClr val="8B8D8D"/>
                </a:solidFill>
                <a:latin typeface="Arial"/>
                <a:cs typeface="Arial"/>
              </a:rPr>
              <a:t>Not</a:t>
            </a:r>
            <a:r>
              <a:rPr sz="700" dirty="0">
                <a:solidFill>
                  <a:srgbClr val="8B8D8D"/>
                </a:solidFill>
                <a:latin typeface="Arial"/>
                <a:cs typeface="Arial"/>
              </a:rPr>
              <a:t> </a:t>
            </a:r>
            <a:r>
              <a:rPr sz="700" spc="10" dirty="0">
                <a:solidFill>
                  <a:srgbClr val="8B8D8D"/>
                </a:solidFill>
                <a:latin typeface="Arial"/>
                <a:cs typeface="Arial"/>
              </a:rPr>
              <a:t>intended</a:t>
            </a:r>
            <a:r>
              <a:rPr sz="700" spc="-35" dirty="0">
                <a:solidFill>
                  <a:srgbClr val="8B8D8D"/>
                </a:solidFill>
                <a:latin typeface="Arial"/>
                <a:cs typeface="Arial"/>
              </a:rPr>
              <a:t> </a:t>
            </a:r>
            <a:r>
              <a:rPr sz="700" spc="5" dirty="0">
                <a:solidFill>
                  <a:srgbClr val="8B8D8D"/>
                </a:solidFill>
                <a:latin typeface="Arial"/>
                <a:cs typeface="Arial"/>
              </a:rPr>
              <a:t>f</a:t>
            </a:r>
            <a:r>
              <a:rPr sz="700" spc="-75" dirty="0">
                <a:solidFill>
                  <a:srgbClr val="8B8D8D"/>
                </a:solidFill>
                <a:latin typeface="Arial"/>
                <a:cs typeface="Arial"/>
              </a:rPr>
              <a:t> </a:t>
            </a:r>
            <a:r>
              <a:rPr sz="700" spc="-35" dirty="0">
                <a:solidFill>
                  <a:srgbClr val="8B8D8D"/>
                </a:solidFill>
                <a:latin typeface="Arial"/>
                <a:cs typeface="Arial"/>
              </a:rPr>
              <a:t>or</a:t>
            </a:r>
            <a:r>
              <a:rPr sz="700" spc="-40" dirty="0">
                <a:solidFill>
                  <a:srgbClr val="8B8D8D"/>
                </a:solidFill>
                <a:latin typeface="Arial"/>
                <a:cs typeface="Arial"/>
              </a:rPr>
              <a:t> </a:t>
            </a:r>
            <a:r>
              <a:rPr sz="700" spc="5" dirty="0">
                <a:solidFill>
                  <a:srgbClr val="8B8D8D"/>
                </a:solidFill>
                <a:latin typeface="Arial"/>
                <a:cs typeface="Arial"/>
              </a:rPr>
              <a:t>external</a:t>
            </a:r>
            <a:r>
              <a:rPr sz="700" spc="-35" dirty="0">
                <a:solidFill>
                  <a:srgbClr val="8B8D8D"/>
                </a:solidFill>
                <a:latin typeface="Arial"/>
                <a:cs typeface="Arial"/>
              </a:rPr>
              <a:t> </a:t>
            </a:r>
            <a:r>
              <a:rPr sz="700" dirty="0">
                <a:solidFill>
                  <a:srgbClr val="8B8D8D"/>
                </a:solidFill>
                <a:latin typeface="Arial"/>
                <a:cs typeface="Arial"/>
              </a:rPr>
              <a:t>distribution.</a:t>
            </a:r>
            <a:endParaRPr sz="700" dirty="0">
              <a:latin typeface="Arial"/>
              <a:cs typeface="Arial"/>
            </a:endParaRPr>
          </a:p>
        </p:txBody>
      </p:sp>
      <p:sp>
        <p:nvSpPr>
          <p:cNvPr id="4" name="object 4"/>
          <p:cNvSpPr/>
          <p:nvPr/>
        </p:nvSpPr>
        <p:spPr>
          <a:xfrm>
            <a:off x="7696200" y="6147961"/>
            <a:ext cx="1051559" cy="445878"/>
          </a:xfrm>
          <a:prstGeom prst="rect">
            <a:avLst/>
          </a:prstGeom>
          <a:blipFill>
            <a:blip r:embed="rId2" cstate="print"/>
            <a:stretch>
              <a:fillRect/>
            </a:stretch>
          </a:blipFill>
        </p:spPr>
        <p:txBody>
          <a:bodyPr wrap="square" lIns="0" tIns="0" rIns="0" bIns="0" rtlCol="0"/>
          <a:lstStyle/>
          <a:p>
            <a:endParaRPr/>
          </a:p>
        </p:txBody>
      </p:sp>
      <p:sp>
        <p:nvSpPr>
          <p:cNvPr id="13" name="object 13"/>
          <p:cNvSpPr/>
          <p:nvPr/>
        </p:nvSpPr>
        <p:spPr>
          <a:xfrm>
            <a:off x="6603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14" name="object 14"/>
          <p:cNvSpPr/>
          <p:nvPr/>
        </p:nvSpPr>
        <p:spPr>
          <a:xfrm>
            <a:off x="0" y="0"/>
            <a:ext cx="9144000" cy="1485781"/>
          </a:xfrm>
          <a:prstGeom prst="rect">
            <a:avLst/>
          </a:prstGeom>
          <a:blipFill>
            <a:blip r:embed="rId3" cstate="print"/>
            <a:stretch>
              <a:fillRect/>
            </a:stretch>
          </a:blipFill>
        </p:spPr>
        <p:txBody>
          <a:bodyPr wrap="square" lIns="0" tIns="0" rIns="0" bIns="0" rtlCol="0"/>
          <a:lstStyle/>
          <a:p>
            <a:endParaRPr/>
          </a:p>
        </p:txBody>
      </p:sp>
      <p:sp>
        <p:nvSpPr>
          <p:cNvPr id="15" name="object 15"/>
          <p:cNvSpPr txBox="1">
            <a:spLocks noGrp="1"/>
          </p:cNvSpPr>
          <p:nvPr>
            <p:ph type="title"/>
          </p:nvPr>
        </p:nvSpPr>
        <p:spPr>
          <a:xfrm>
            <a:off x="560858" y="4730"/>
            <a:ext cx="6297141" cy="1197764"/>
          </a:xfrm>
          <a:prstGeom prst="rect">
            <a:avLst/>
          </a:prstGeom>
        </p:spPr>
        <p:txBody>
          <a:bodyPr vert="horz" wrap="square" lIns="0" tIns="292100" rIns="0" bIns="0" rtlCol="0">
            <a:spAutoFit/>
          </a:bodyPr>
          <a:lstStyle/>
          <a:p>
            <a:pPr marL="12700">
              <a:lnSpc>
                <a:spcPct val="100000"/>
              </a:lnSpc>
              <a:spcBef>
                <a:spcPts val="2300"/>
              </a:spcBef>
            </a:pPr>
            <a:r>
              <a:rPr sz="3600" spc="-5" dirty="0"/>
              <a:t>COVID-19</a:t>
            </a:r>
          </a:p>
          <a:p>
            <a:pPr marL="12700">
              <a:lnSpc>
                <a:spcPct val="100000"/>
              </a:lnSpc>
              <a:spcBef>
                <a:spcPts val="800"/>
              </a:spcBef>
            </a:pPr>
            <a:r>
              <a:rPr lang="en-US" sz="1600" spc="-5" dirty="0">
                <a:latin typeface="Mark for HCA" panose="020B0606020201010104" pitchFamily="34" charset="0"/>
                <a:cs typeface="Mark for HCA" panose="020B0606020201010104" pitchFamily="34" charset="0"/>
              </a:rPr>
              <a:t>PPE Disbursement - Staff</a:t>
            </a:r>
            <a:endParaRPr sz="1600" dirty="0">
              <a:latin typeface="Mark for HCA" panose="020B0606020201010104" pitchFamily="34" charset="0"/>
              <a:cs typeface="Mark for HCA" panose="020B0606020201010104" pitchFamily="34" charset="0"/>
            </a:endParaRPr>
          </a:p>
        </p:txBody>
      </p:sp>
      <p:sp>
        <p:nvSpPr>
          <p:cNvPr id="20" name="object 20"/>
          <p:cNvSpPr/>
          <p:nvPr/>
        </p:nvSpPr>
        <p:spPr>
          <a:xfrm>
            <a:off x="613155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24" name="object 24"/>
          <p:cNvSpPr/>
          <p:nvPr/>
        </p:nvSpPr>
        <p:spPr>
          <a:xfrm>
            <a:off x="3093720" y="1559560"/>
            <a:ext cx="2936240" cy="538480"/>
          </a:xfrm>
          <a:custGeom>
            <a:avLst/>
            <a:gdLst/>
            <a:ahLst/>
            <a:cxnLst/>
            <a:rect l="l" t="t" r="r" b="b"/>
            <a:pathLst>
              <a:path w="2936240" h="538480">
                <a:moveTo>
                  <a:pt x="0" y="0"/>
                </a:moveTo>
                <a:lnTo>
                  <a:pt x="2936239" y="0"/>
                </a:lnTo>
                <a:lnTo>
                  <a:pt x="2936239" y="538479"/>
                </a:lnTo>
                <a:lnTo>
                  <a:pt x="0" y="538479"/>
                </a:lnTo>
                <a:lnTo>
                  <a:pt x="0" y="0"/>
                </a:lnTo>
                <a:close/>
              </a:path>
            </a:pathLst>
          </a:custGeom>
          <a:ln w="30480">
            <a:solidFill>
              <a:srgbClr val="FFFFFF"/>
            </a:solidFill>
          </a:ln>
        </p:spPr>
        <p:txBody>
          <a:bodyPr wrap="square" lIns="0" tIns="0" rIns="0" bIns="0" rtlCol="0"/>
          <a:lstStyle/>
          <a:p>
            <a:endParaRPr/>
          </a:p>
        </p:txBody>
      </p:sp>
      <p:sp>
        <p:nvSpPr>
          <p:cNvPr id="28" name="object 28"/>
          <p:cNvSpPr/>
          <p:nvPr/>
        </p:nvSpPr>
        <p:spPr>
          <a:xfrm>
            <a:off x="3103879" y="3500120"/>
            <a:ext cx="2926080" cy="538480"/>
          </a:xfrm>
          <a:custGeom>
            <a:avLst/>
            <a:gdLst/>
            <a:ahLst/>
            <a:cxnLst/>
            <a:rect l="l" t="t" r="r" b="b"/>
            <a:pathLst>
              <a:path w="2926079" h="538479">
                <a:moveTo>
                  <a:pt x="0" y="0"/>
                </a:moveTo>
                <a:lnTo>
                  <a:pt x="2926080" y="0"/>
                </a:lnTo>
                <a:lnTo>
                  <a:pt x="2926080" y="538480"/>
                </a:lnTo>
                <a:lnTo>
                  <a:pt x="0" y="538480"/>
                </a:lnTo>
                <a:lnTo>
                  <a:pt x="0" y="0"/>
                </a:lnTo>
                <a:close/>
              </a:path>
            </a:pathLst>
          </a:custGeom>
          <a:ln w="30479">
            <a:solidFill>
              <a:srgbClr val="FFFFFF"/>
            </a:solidFill>
          </a:ln>
        </p:spPr>
        <p:txBody>
          <a:bodyPr wrap="square" lIns="0" tIns="0" rIns="0" bIns="0" rtlCol="0"/>
          <a:lstStyle/>
          <a:p>
            <a:endParaRPr/>
          </a:p>
        </p:txBody>
      </p:sp>
      <p:sp>
        <p:nvSpPr>
          <p:cNvPr id="3" name="TextBox 2"/>
          <p:cNvSpPr txBox="1"/>
          <p:nvPr/>
        </p:nvSpPr>
        <p:spPr>
          <a:xfrm>
            <a:off x="211016" y="1559560"/>
            <a:ext cx="8932984" cy="5078313"/>
          </a:xfrm>
          <a:prstGeom prst="rect">
            <a:avLst/>
          </a:prstGeom>
          <a:noFill/>
        </p:spPr>
        <p:txBody>
          <a:bodyPr wrap="square" rtlCol="0">
            <a:spAutoFit/>
          </a:bodyPr>
          <a:lstStyle/>
          <a:p>
            <a:r>
              <a:rPr lang="en-US" b="1" dirty="0">
                <a:solidFill>
                  <a:schemeClr val="accent6">
                    <a:lumMod val="75000"/>
                  </a:schemeClr>
                </a:solidFill>
                <a:ea typeface="Calibri" panose="020F0502020204030204" pitchFamily="34" charset="0"/>
                <a:cs typeface="Arial" panose="020B0604020202020204" pitchFamily="34" charset="0"/>
              </a:rPr>
              <a:t>GOAL: </a:t>
            </a:r>
          </a:p>
          <a:p>
            <a:r>
              <a:rPr lang="en-US" b="1" dirty="0">
                <a:ea typeface="Calibri" panose="020F0502020204030204" pitchFamily="34" charset="0"/>
                <a:cs typeface="Arial" panose="020B0604020202020204" pitchFamily="34" charset="0"/>
              </a:rPr>
              <a:t>Process allows strict control of PPE but also ensures collection of items for reprocessing</a:t>
            </a:r>
            <a:endParaRPr lang="en-US" dirty="0">
              <a:ea typeface="Calibri" panose="020F0502020204030204" pitchFamily="34" charset="0"/>
              <a:cs typeface="Arial" panose="020B0604020202020204" pitchFamily="34" charset="0"/>
            </a:endParaRPr>
          </a:p>
          <a:p>
            <a:endParaRPr lang="en-US" sz="1600" dirty="0">
              <a:ea typeface="Calibri" panose="020F0502020204030204" pitchFamily="34" charset="0"/>
              <a:cs typeface="Arial" panose="020B0604020202020204" pitchFamily="34" charset="0"/>
            </a:endParaRPr>
          </a:p>
          <a:p>
            <a:r>
              <a:rPr lang="en-US" sz="1600" dirty="0">
                <a:ea typeface="Calibri" panose="020F0502020204030204" pitchFamily="34" charset="0"/>
                <a:cs typeface="Arial" panose="020B0604020202020204" pitchFamily="34" charset="0"/>
              </a:rPr>
              <a:t>Centralized location for PPE disbursement &amp; collection/reprocessing (usually same site, but separated) </a:t>
            </a:r>
          </a:p>
          <a:p>
            <a:endParaRPr lang="en-US" sz="1600" dirty="0">
              <a:ea typeface="Calibri" panose="020F0502020204030204" pitchFamily="34" charset="0"/>
              <a:cs typeface="Arial" panose="020B0604020202020204" pitchFamily="34" charset="0"/>
            </a:endParaRPr>
          </a:p>
          <a:p>
            <a:pPr marL="342900" indent="-342900">
              <a:buFont typeface="+mj-lt"/>
              <a:buAutoNum type="arabicPeriod"/>
            </a:pPr>
            <a:r>
              <a:rPr lang="en-US" sz="1600" dirty="0">
                <a:ea typeface="Calibri" panose="020F0502020204030204" pitchFamily="34" charset="0"/>
                <a:cs typeface="Arial" panose="020B0604020202020204" pitchFamily="34" charset="0"/>
              </a:rPr>
              <a:t>CNC/charge nurses, after making assignments, </a:t>
            </a:r>
            <a:r>
              <a:rPr lang="en-US" sz="1600" b="1" i="1" dirty="0">
                <a:solidFill>
                  <a:schemeClr val="accent6">
                    <a:lumMod val="75000"/>
                  </a:schemeClr>
                </a:solidFill>
                <a:ea typeface="Calibri" panose="020F0502020204030204" pitchFamily="34" charset="0"/>
                <a:cs typeface="Arial" panose="020B0604020202020204" pitchFamily="34" charset="0"/>
              </a:rPr>
              <a:t>go to location and pick up the allotted PPE </a:t>
            </a:r>
            <a:r>
              <a:rPr lang="en-US" sz="1600" dirty="0">
                <a:ea typeface="Calibri" panose="020F0502020204030204" pitchFamily="34" charset="0"/>
                <a:cs typeface="Arial" panose="020B0604020202020204" pitchFamily="34" charset="0"/>
              </a:rPr>
              <a:t>for each  staff member (amount of Isolations/PUIs/Positives/other) is known prior to pick up) </a:t>
            </a:r>
          </a:p>
          <a:p>
            <a:pPr marL="342900" indent="-342900">
              <a:buFont typeface="+mj-lt"/>
              <a:buAutoNum type="arabicPeriod"/>
            </a:pPr>
            <a:endParaRPr lang="en-US" sz="1600" dirty="0">
              <a:ea typeface="Calibri" panose="020F0502020204030204" pitchFamily="34" charset="0"/>
              <a:cs typeface="Arial" panose="020B0604020202020204" pitchFamily="34" charset="0"/>
            </a:endParaRPr>
          </a:p>
          <a:p>
            <a:pPr marL="342900" marR="0" lvl="0" indent="-342900">
              <a:spcBef>
                <a:spcPts val="0"/>
              </a:spcBef>
              <a:spcAft>
                <a:spcPts val="0"/>
              </a:spcAft>
              <a:buClr>
                <a:schemeClr val="tx1"/>
              </a:buClr>
              <a:buFont typeface="+mj-lt"/>
              <a:buAutoNum type="arabicPeriod"/>
            </a:pPr>
            <a:r>
              <a:rPr lang="en-US" sz="1600" dirty="0">
                <a:ea typeface="Calibri" panose="020F0502020204030204" pitchFamily="34" charset="0"/>
                <a:cs typeface="Arial" panose="020B0604020202020204" pitchFamily="34" charset="0"/>
              </a:rPr>
              <a:t>Clinical Supervisors </a:t>
            </a:r>
            <a:r>
              <a:rPr lang="en-US" sz="1600" b="1" i="1" dirty="0">
                <a:solidFill>
                  <a:schemeClr val="accent6">
                    <a:lumMod val="75000"/>
                  </a:schemeClr>
                </a:solidFill>
                <a:ea typeface="Calibri" panose="020F0502020204030204" pitchFamily="34" charset="0"/>
                <a:cs typeface="Arial" panose="020B0604020202020204" pitchFamily="34" charset="0"/>
              </a:rPr>
              <a:t>follow same process </a:t>
            </a:r>
            <a:r>
              <a:rPr lang="en-US" sz="1600" dirty="0">
                <a:ea typeface="Calibri" panose="020F0502020204030204" pitchFamily="34" charset="0"/>
                <a:cs typeface="Arial" panose="020B0604020202020204" pitchFamily="34" charset="0"/>
              </a:rPr>
              <a:t>as outlined above for their respective areas (respiratory, imaging, other procedural areas, etc.) </a:t>
            </a:r>
            <a:r>
              <a:rPr lang="en-US" sz="1600" dirty="0">
                <a:solidFill>
                  <a:schemeClr val="accent6">
                    <a:lumMod val="75000"/>
                  </a:schemeClr>
                </a:solidFill>
                <a:ea typeface="Calibri" panose="020F0502020204030204" pitchFamily="34" charset="0"/>
                <a:cs typeface="Arial" panose="020B0604020202020204" pitchFamily="34" charset="0"/>
              </a:rPr>
              <a:t>RT to receive N95 for shift</a:t>
            </a:r>
            <a:r>
              <a:rPr lang="en-US" sz="1600" dirty="0">
                <a:ea typeface="Calibri" panose="020F0502020204030204" pitchFamily="34" charset="0"/>
                <a:cs typeface="Arial" panose="020B0604020202020204" pitchFamily="34" charset="0"/>
              </a:rPr>
              <a:t>.</a:t>
            </a:r>
          </a:p>
          <a:p>
            <a:pPr marL="342900" marR="0" lvl="0" indent="-342900">
              <a:spcBef>
                <a:spcPts val="0"/>
              </a:spcBef>
              <a:spcAft>
                <a:spcPts val="0"/>
              </a:spcAft>
              <a:buClr>
                <a:schemeClr val="tx1"/>
              </a:buClr>
              <a:buFont typeface="+mj-lt"/>
              <a:buAutoNum type="arabicPeriod"/>
            </a:pPr>
            <a:endParaRPr lang="en-US" sz="1600" dirty="0">
              <a:ea typeface="Calibri" panose="020F0502020204030204" pitchFamily="34" charset="0"/>
              <a:cs typeface="Arial" panose="020B0604020202020204" pitchFamily="34" charset="0"/>
            </a:endParaRPr>
          </a:p>
          <a:p>
            <a:pPr marL="342900" marR="0" lvl="0" indent="-342900">
              <a:spcBef>
                <a:spcPts val="0"/>
              </a:spcBef>
              <a:spcAft>
                <a:spcPts val="0"/>
              </a:spcAft>
              <a:buClr>
                <a:schemeClr val="tx1"/>
              </a:buClr>
              <a:buFont typeface="+mj-lt"/>
              <a:buAutoNum type="arabicPeriod"/>
            </a:pPr>
            <a:r>
              <a:rPr lang="en-US" sz="1600" dirty="0">
                <a:ea typeface="Calibri" panose="020F0502020204030204" pitchFamily="34" charset="0"/>
                <a:cs typeface="Arial" panose="020B0604020202020204" pitchFamily="34" charset="0"/>
              </a:rPr>
              <a:t>Non-Clinical Supervisors or Designee </a:t>
            </a:r>
            <a:r>
              <a:rPr lang="en-US" sz="1600" b="1" i="1" dirty="0">
                <a:solidFill>
                  <a:schemeClr val="accent6">
                    <a:lumMod val="75000"/>
                  </a:schemeClr>
                </a:solidFill>
                <a:ea typeface="Calibri" panose="020F0502020204030204" pitchFamily="34" charset="0"/>
                <a:cs typeface="Arial" panose="020B0604020202020204" pitchFamily="34" charset="0"/>
              </a:rPr>
              <a:t>follow same process </a:t>
            </a:r>
            <a:r>
              <a:rPr lang="en-US" sz="1600" dirty="0">
                <a:ea typeface="Calibri" panose="020F0502020204030204" pitchFamily="34" charset="0"/>
                <a:cs typeface="Arial" panose="020B0604020202020204" pitchFamily="34" charset="0"/>
              </a:rPr>
              <a:t>as outlined above for their respective areas (EVS, FANS, office staff, supply chain, </a:t>
            </a:r>
            <a:r>
              <a:rPr lang="en-US" sz="1600" dirty="0" err="1">
                <a:ea typeface="Calibri" panose="020F0502020204030204" pitchFamily="34" charset="0"/>
                <a:cs typeface="Arial" panose="020B0604020202020204" pitchFamily="34" charset="0"/>
              </a:rPr>
              <a:t>etc</a:t>
            </a:r>
            <a:r>
              <a:rPr lang="en-US" sz="1600" dirty="0">
                <a:ea typeface="Calibri" panose="020F0502020204030204" pitchFamily="34" charset="0"/>
                <a:cs typeface="Arial" panose="020B0604020202020204" pitchFamily="34" charset="0"/>
              </a:rPr>
              <a:t>) </a:t>
            </a:r>
            <a:endParaRPr lang="en-US" sz="1600" dirty="0">
              <a:solidFill>
                <a:schemeClr val="accent6">
                  <a:lumMod val="75000"/>
                </a:schemeClr>
              </a:solidFill>
              <a:ea typeface="Calibri" panose="020F0502020204030204" pitchFamily="34" charset="0"/>
              <a:cs typeface="Arial" panose="020B0604020202020204" pitchFamily="34" charset="0"/>
            </a:endParaRPr>
          </a:p>
          <a:p>
            <a:pPr marL="342900" marR="0" lvl="0" indent="-342900">
              <a:spcBef>
                <a:spcPts val="0"/>
              </a:spcBef>
              <a:spcAft>
                <a:spcPts val="0"/>
              </a:spcAft>
              <a:buFont typeface="+mj-lt"/>
              <a:buAutoNum type="arabicPeriod"/>
            </a:pPr>
            <a:endParaRPr lang="en-US" sz="1600" dirty="0">
              <a:ea typeface="Calibri" panose="020F0502020204030204" pitchFamily="34" charset="0"/>
              <a:cs typeface="Arial" panose="020B0604020202020204" pitchFamily="34" charset="0"/>
            </a:endParaRPr>
          </a:p>
          <a:p>
            <a:pPr marL="342900" marR="0" lvl="0" indent="-342900">
              <a:spcBef>
                <a:spcPts val="0"/>
              </a:spcBef>
              <a:spcAft>
                <a:spcPts val="0"/>
              </a:spcAft>
              <a:buFont typeface="+mj-lt"/>
              <a:buAutoNum type="arabicPeriod"/>
            </a:pPr>
            <a:r>
              <a:rPr lang="en-US" sz="1600" dirty="0">
                <a:ea typeface="Calibri" panose="020F0502020204030204" pitchFamily="34" charset="0"/>
                <a:cs typeface="Arial" panose="020B0604020202020204" pitchFamily="34" charset="0"/>
              </a:rPr>
              <a:t>At end of shift, these same leaders are </a:t>
            </a:r>
            <a:r>
              <a:rPr lang="en-US" sz="1600" b="1" i="1" dirty="0">
                <a:solidFill>
                  <a:schemeClr val="accent6">
                    <a:lumMod val="75000"/>
                  </a:schemeClr>
                </a:solidFill>
                <a:ea typeface="Calibri" panose="020F0502020204030204" pitchFamily="34" charset="0"/>
                <a:cs typeface="Arial" panose="020B0604020202020204" pitchFamily="34" charset="0"/>
              </a:rPr>
              <a:t>charged with bagging and returning </a:t>
            </a:r>
            <a:r>
              <a:rPr lang="en-US" sz="1600" dirty="0">
                <a:ea typeface="Calibri" panose="020F0502020204030204" pitchFamily="34" charset="0"/>
                <a:cs typeface="Arial" panose="020B0604020202020204" pitchFamily="34" charset="0"/>
              </a:rPr>
              <a:t>the N95 masks, face shields and goggles to the centralized locations to be reprocessed or disinfected per division or facility specific process. </a:t>
            </a:r>
            <a:r>
              <a:rPr lang="en-US" sz="1600" dirty="0">
                <a:solidFill>
                  <a:schemeClr val="accent6">
                    <a:lumMod val="75000"/>
                  </a:schemeClr>
                </a:solidFill>
                <a:ea typeface="Calibri" panose="020F0502020204030204" pitchFamily="34" charset="0"/>
                <a:cs typeface="Arial" panose="020B0604020202020204" pitchFamily="34" charset="0"/>
              </a:rPr>
              <a:t>Level 1 and Level 3 masks can be discarded at end of shift.</a:t>
            </a:r>
          </a:p>
          <a:p>
            <a:pPr marR="0" lvl="0">
              <a:spcBef>
                <a:spcPts val="0"/>
              </a:spcBef>
              <a:spcAft>
                <a:spcPts val="0"/>
              </a:spcAft>
            </a:pPr>
            <a:r>
              <a:rPr lang="en-US" sz="1600" dirty="0">
                <a:solidFill>
                  <a:schemeClr val="accent6">
                    <a:lumMod val="75000"/>
                  </a:schemeClr>
                </a:solidFill>
                <a:ea typeface="Calibri" panose="020F0502020204030204" pitchFamily="34" charset="0"/>
                <a:cs typeface="Arial" panose="020B0604020202020204" pitchFamily="34" charset="0"/>
              </a:rPr>
              <a:t> </a:t>
            </a:r>
          </a:p>
          <a:p>
            <a:r>
              <a:rPr lang="en-US" sz="1600" dirty="0">
                <a:cs typeface="Arial" panose="020B0604020202020204" pitchFamily="34" charset="0"/>
              </a:rPr>
              <a:t>5.    Follow facility process for storage/disposal of PPE</a:t>
            </a:r>
            <a:endParaRPr lang="en-US" sz="1600" dirty="0">
              <a:ea typeface="Calibri" panose="020F0502020204030204" pitchFamily="34" charset="0"/>
              <a:cs typeface="Arial" panose="020B0604020202020204" pitchFamily="34" charset="0"/>
            </a:endParaRPr>
          </a:p>
          <a:p>
            <a:r>
              <a:rPr lang="en-US" sz="1600" dirty="0">
                <a:ea typeface="Calibri" panose="020F0502020204030204" pitchFamily="34" charset="0"/>
              </a:rPr>
              <a:t> </a:t>
            </a:r>
          </a:p>
        </p:txBody>
      </p:sp>
    </p:spTree>
    <p:extLst>
      <p:ext uri="{BB962C8B-B14F-4D97-AF65-F5344CB8AC3E}">
        <p14:creationId xmlns:p14="http://schemas.microsoft.com/office/powerpoint/2010/main" val="3318576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743200" y="6379844"/>
            <a:ext cx="2067560" cy="213995"/>
          </a:xfrm>
          <a:prstGeom prst="rect">
            <a:avLst/>
          </a:prstGeom>
        </p:spPr>
        <p:txBody>
          <a:bodyPr vert="horz" wrap="square" lIns="0" tIns="0" rIns="0" bIns="0" rtlCol="0">
            <a:spAutoFit/>
          </a:bodyPr>
          <a:lstStyle/>
          <a:p>
            <a:pPr>
              <a:lnSpc>
                <a:spcPts val="790"/>
              </a:lnSpc>
            </a:pPr>
            <a:r>
              <a:rPr sz="700" spc="15" dirty="0">
                <a:solidFill>
                  <a:srgbClr val="8B8D8D"/>
                </a:solidFill>
                <a:latin typeface="Arial"/>
                <a:cs typeface="Arial"/>
              </a:rPr>
              <a:t>CONFIDENTIAL</a:t>
            </a:r>
            <a:r>
              <a:rPr sz="700" spc="-45" dirty="0">
                <a:solidFill>
                  <a:srgbClr val="8B8D8D"/>
                </a:solidFill>
                <a:latin typeface="Arial"/>
                <a:cs typeface="Arial"/>
              </a:rPr>
              <a:t> </a:t>
            </a:r>
            <a:r>
              <a:rPr sz="700" spc="10" dirty="0">
                <a:solidFill>
                  <a:srgbClr val="8B8D8D"/>
                </a:solidFill>
                <a:latin typeface="Arial"/>
                <a:cs typeface="Arial"/>
              </a:rPr>
              <a:t>–</a:t>
            </a:r>
            <a:r>
              <a:rPr sz="700" spc="-40" dirty="0">
                <a:solidFill>
                  <a:srgbClr val="8B8D8D"/>
                </a:solidFill>
                <a:latin typeface="Arial"/>
                <a:cs typeface="Arial"/>
              </a:rPr>
              <a:t> </a:t>
            </a:r>
            <a:r>
              <a:rPr sz="700" spc="5" dirty="0">
                <a:solidFill>
                  <a:srgbClr val="8B8D8D"/>
                </a:solidFill>
                <a:latin typeface="Arial"/>
                <a:cs typeface="Arial"/>
              </a:rPr>
              <a:t>Contains</a:t>
            </a:r>
            <a:r>
              <a:rPr sz="700" spc="-80" dirty="0">
                <a:solidFill>
                  <a:srgbClr val="8B8D8D"/>
                </a:solidFill>
                <a:latin typeface="Arial"/>
                <a:cs typeface="Arial"/>
              </a:rPr>
              <a:t> </a:t>
            </a:r>
            <a:r>
              <a:rPr sz="700" spc="-5" dirty="0">
                <a:solidFill>
                  <a:srgbClr val="8B8D8D"/>
                </a:solidFill>
                <a:latin typeface="Arial"/>
                <a:cs typeface="Arial"/>
              </a:rPr>
              <a:t>proprietary </a:t>
            </a:r>
            <a:r>
              <a:rPr sz="700" dirty="0">
                <a:solidFill>
                  <a:srgbClr val="8B8D8D"/>
                </a:solidFill>
                <a:latin typeface="Arial"/>
                <a:cs typeface="Arial"/>
              </a:rPr>
              <a:t>information.</a:t>
            </a:r>
            <a:endParaRPr sz="700" dirty="0">
              <a:latin typeface="Arial"/>
              <a:cs typeface="Arial"/>
            </a:endParaRPr>
          </a:p>
          <a:p>
            <a:pPr>
              <a:lnSpc>
                <a:spcPct val="100000"/>
              </a:lnSpc>
              <a:spcBef>
                <a:spcPts val="40"/>
              </a:spcBef>
            </a:pPr>
            <a:r>
              <a:rPr sz="700" spc="20" dirty="0">
                <a:solidFill>
                  <a:srgbClr val="8B8D8D"/>
                </a:solidFill>
                <a:latin typeface="Arial"/>
                <a:cs typeface="Arial"/>
              </a:rPr>
              <a:t>Not</a:t>
            </a:r>
            <a:r>
              <a:rPr sz="700" dirty="0">
                <a:solidFill>
                  <a:srgbClr val="8B8D8D"/>
                </a:solidFill>
                <a:latin typeface="Arial"/>
                <a:cs typeface="Arial"/>
              </a:rPr>
              <a:t> </a:t>
            </a:r>
            <a:r>
              <a:rPr sz="700" spc="10" dirty="0">
                <a:solidFill>
                  <a:srgbClr val="8B8D8D"/>
                </a:solidFill>
                <a:latin typeface="Arial"/>
                <a:cs typeface="Arial"/>
              </a:rPr>
              <a:t>intended</a:t>
            </a:r>
            <a:r>
              <a:rPr sz="700" spc="-35" dirty="0">
                <a:solidFill>
                  <a:srgbClr val="8B8D8D"/>
                </a:solidFill>
                <a:latin typeface="Arial"/>
                <a:cs typeface="Arial"/>
              </a:rPr>
              <a:t> </a:t>
            </a:r>
            <a:r>
              <a:rPr sz="700" spc="5" dirty="0">
                <a:solidFill>
                  <a:srgbClr val="8B8D8D"/>
                </a:solidFill>
                <a:latin typeface="Arial"/>
                <a:cs typeface="Arial"/>
              </a:rPr>
              <a:t>f</a:t>
            </a:r>
            <a:r>
              <a:rPr sz="700" spc="-75" dirty="0">
                <a:solidFill>
                  <a:srgbClr val="8B8D8D"/>
                </a:solidFill>
                <a:latin typeface="Arial"/>
                <a:cs typeface="Arial"/>
              </a:rPr>
              <a:t> </a:t>
            </a:r>
            <a:r>
              <a:rPr sz="700" spc="-35" dirty="0">
                <a:solidFill>
                  <a:srgbClr val="8B8D8D"/>
                </a:solidFill>
                <a:latin typeface="Arial"/>
                <a:cs typeface="Arial"/>
              </a:rPr>
              <a:t>or</a:t>
            </a:r>
            <a:r>
              <a:rPr sz="700" spc="-40" dirty="0">
                <a:solidFill>
                  <a:srgbClr val="8B8D8D"/>
                </a:solidFill>
                <a:latin typeface="Arial"/>
                <a:cs typeface="Arial"/>
              </a:rPr>
              <a:t> </a:t>
            </a:r>
            <a:r>
              <a:rPr sz="700" spc="5" dirty="0">
                <a:solidFill>
                  <a:srgbClr val="8B8D8D"/>
                </a:solidFill>
                <a:latin typeface="Arial"/>
                <a:cs typeface="Arial"/>
              </a:rPr>
              <a:t>external</a:t>
            </a:r>
            <a:r>
              <a:rPr sz="700" spc="-35" dirty="0">
                <a:solidFill>
                  <a:srgbClr val="8B8D8D"/>
                </a:solidFill>
                <a:latin typeface="Arial"/>
                <a:cs typeface="Arial"/>
              </a:rPr>
              <a:t> </a:t>
            </a:r>
            <a:r>
              <a:rPr sz="700" dirty="0">
                <a:solidFill>
                  <a:srgbClr val="8B8D8D"/>
                </a:solidFill>
                <a:latin typeface="Arial"/>
                <a:cs typeface="Arial"/>
              </a:rPr>
              <a:t>distribution.</a:t>
            </a:r>
            <a:endParaRPr sz="700" dirty="0">
              <a:latin typeface="Arial"/>
              <a:cs typeface="Arial"/>
            </a:endParaRPr>
          </a:p>
        </p:txBody>
      </p:sp>
      <p:sp>
        <p:nvSpPr>
          <p:cNvPr id="4" name="object 4"/>
          <p:cNvSpPr/>
          <p:nvPr/>
        </p:nvSpPr>
        <p:spPr>
          <a:xfrm>
            <a:off x="7696200" y="6147961"/>
            <a:ext cx="1051559" cy="445878"/>
          </a:xfrm>
          <a:prstGeom prst="rect">
            <a:avLst/>
          </a:prstGeom>
          <a:blipFill>
            <a:blip r:embed="rId2" cstate="print"/>
            <a:stretch>
              <a:fillRect/>
            </a:stretch>
          </a:blipFill>
        </p:spPr>
        <p:txBody>
          <a:bodyPr wrap="square" lIns="0" tIns="0" rIns="0" bIns="0" rtlCol="0"/>
          <a:lstStyle/>
          <a:p>
            <a:endParaRPr/>
          </a:p>
        </p:txBody>
      </p:sp>
      <p:sp>
        <p:nvSpPr>
          <p:cNvPr id="13" name="object 13"/>
          <p:cNvSpPr/>
          <p:nvPr/>
        </p:nvSpPr>
        <p:spPr>
          <a:xfrm>
            <a:off x="6603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14" name="object 14"/>
          <p:cNvSpPr/>
          <p:nvPr/>
        </p:nvSpPr>
        <p:spPr>
          <a:xfrm>
            <a:off x="0" y="0"/>
            <a:ext cx="9144000" cy="1485781"/>
          </a:xfrm>
          <a:prstGeom prst="rect">
            <a:avLst/>
          </a:prstGeom>
          <a:blipFill>
            <a:blip r:embed="rId3" cstate="print"/>
            <a:stretch>
              <a:fillRect/>
            </a:stretch>
          </a:blipFill>
        </p:spPr>
        <p:txBody>
          <a:bodyPr wrap="square" lIns="0" tIns="0" rIns="0" bIns="0" rtlCol="0"/>
          <a:lstStyle/>
          <a:p>
            <a:endParaRPr/>
          </a:p>
        </p:txBody>
      </p:sp>
      <p:sp>
        <p:nvSpPr>
          <p:cNvPr id="15" name="object 15"/>
          <p:cNvSpPr txBox="1">
            <a:spLocks noGrp="1"/>
          </p:cNvSpPr>
          <p:nvPr>
            <p:ph type="title"/>
          </p:nvPr>
        </p:nvSpPr>
        <p:spPr>
          <a:xfrm>
            <a:off x="560858" y="4730"/>
            <a:ext cx="6297141" cy="1320874"/>
          </a:xfrm>
          <a:prstGeom prst="rect">
            <a:avLst/>
          </a:prstGeom>
        </p:spPr>
        <p:txBody>
          <a:bodyPr vert="horz" wrap="square" lIns="0" tIns="292100" rIns="0" bIns="0" rtlCol="0">
            <a:spAutoFit/>
          </a:bodyPr>
          <a:lstStyle/>
          <a:p>
            <a:pPr marL="12700">
              <a:lnSpc>
                <a:spcPct val="100000"/>
              </a:lnSpc>
              <a:spcBef>
                <a:spcPts val="2300"/>
              </a:spcBef>
            </a:pPr>
            <a:r>
              <a:rPr spc="-5" dirty="0"/>
              <a:t>COVID-19</a:t>
            </a:r>
          </a:p>
          <a:p>
            <a:pPr marL="12700">
              <a:lnSpc>
                <a:spcPct val="100000"/>
              </a:lnSpc>
              <a:spcBef>
                <a:spcPts val="800"/>
              </a:spcBef>
            </a:pPr>
            <a:r>
              <a:rPr lang="en-US" sz="1600" spc="-5" dirty="0">
                <a:latin typeface="Mark for HCA" panose="020B0606020201010104" pitchFamily="34" charset="0"/>
                <a:cs typeface="Mark for HCA" panose="020B0606020201010104" pitchFamily="34" charset="0"/>
              </a:rPr>
              <a:t>PPE Disbursement - Physicians</a:t>
            </a:r>
            <a:endParaRPr sz="1600" dirty="0">
              <a:latin typeface="Mark for HCA" panose="020B0606020201010104" pitchFamily="34" charset="0"/>
              <a:cs typeface="Mark for HCA" panose="020B0606020201010104" pitchFamily="34" charset="0"/>
            </a:endParaRPr>
          </a:p>
        </p:txBody>
      </p:sp>
      <p:sp>
        <p:nvSpPr>
          <p:cNvPr id="20" name="object 20"/>
          <p:cNvSpPr/>
          <p:nvPr/>
        </p:nvSpPr>
        <p:spPr>
          <a:xfrm>
            <a:off x="6131559" y="1559560"/>
            <a:ext cx="2936240" cy="538480"/>
          </a:xfrm>
          <a:custGeom>
            <a:avLst/>
            <a:gdLst/>
            <a:ahLst/>
            <a:cxnLst/>
            <a:rect l="l" t="t" r="r" b="b"/>
            <a:pathLst>
              <a:path w="2936240" h="538480">
                <a:moveTo>
                  <a:pt x="0" y="0"/>
                </a:moveTo>
                <a:lnTo>
                  <a:pt x="2936240" y="0"/>
                </a:lnTo>
                <a:lnTo>
                  <a:pt x="2936240" y="538479"/>
                </a:lnTo>
                <a:lnTo>
                  <a:pt x="0" y="538479"/>
                </a:lnTo>
                <a:lnTo>
                  <a:pt x="0" y="0"/>
                </a:lnTo>
                <a:close/>
              </a:path>
            </a:pathLst>
          </a:custGeom>
          <a:ln w="30480">
            <a:solidFill>
              <a:srgbClr val="FFFFFF"/>
            </a:solidFill>
          </a:ln>
        </p:spPr>
        <p:txBody>
          <a:bodyPr wrap="square" lIns="0" tIns="0" rIns="0" bIns="0" rtlCol="0"/>
          <a:lstStyle/>
          <a:p>
            <a:endParaRPr/>
          </a:p>
        </p:txBody>
      </p:sp>
      <p:sp>
        <p:nvSpPr>
          <p:cNvPr id="24" name="object 24"/>
          <p:cNvSpPr/>
          <p:nvPr/>
        </p:nvSpPr>
        <p:spPr>
          <a:xfrm>
            <a:off x="3093720" y="1559560"/>
            <a:ext cx="2936240" cy="538480"/>
          </a:xfrm>
          <a:custGeom>
            <a:avLst/>
            <a:gdLst/>
            <a:ahLst/>
            <a:cxnLst/>
            <a:rect l="l" t="t" r="r" b="b"/>
            <a:pathLst>
              <a:path w="2936240" h="538480">
                <a:moveTo>
                  <a:pt x="0" y="0"/>
                </a:moveTo>
                <a:lnTo>
                  <a:pt x="2936239" y="0"/>
                </a:lnTo>
                <a:lnTo>
                  <a:pt x="2936239" y="538479"/>
                </a:lnTo>
                <a:lnTo>
                  <a:pt x="0" y="538479"/>
                </a:lnTo>
                <a:lnTo>
                  <a:pt x="0" y="0"/>
                </a:lnTo>
                <a:close/>
              </a:path>
            </a:pathLst>
          </a:custGeom>
          <a:ln w="30480">
            <a:solidFill>
              <a:srgbClr val="FFFFFF"/>
            </a:solidFill>
          </a:ln>
        </p:spPr>
        <p:txBody>
          <a:bodyPr wrap="square" lIns="0" tIns="0" rIns="0" bIns="0" rtlCol="0"/>
          <a:lstStyle/>
          <a:p>
            <a:endParaRPr/>
          </a:p>
        </p:txBody>
      </p:sp>
      <p:sp>
        <p:nvSpPr>
          <p:cNvPr id="28" name="object 28"/>
          <p:cNvSpPr/>
          <p:nvPr/>
        </p:nvSpPr>
        <p:spPr>
          <a:xfrm>
            <a:off x="3103879" y="3500120"/>
            <a:ext cx="2926080" cy="538480"/>
          </a:xfrm>
          <a:custGeom>
            <a:avLst/>
            <a:gdLst/>
            <a:ahLst/>
            <a:cxnLst/>
            <a:rect l="l" t="t" r="r" b="b"/>
            <a:pathLst>
              <a:path w="2926079" h="538479">
                <a:moveTo>
                  <a:pt x="0" y="0"/>
                </a:moveTo>
                <a:lnTo>
                  <a:pt x="2926080" y="0"/>
                </a:lnTo>
                <a:lnTo>
                  <a:pt x="2926080" y="538480"/>
                </a:lnTo>
                <a:lnTo>
                  <a:pt x="0" y="538480"/>
                </a:lnTo>
                <a:lnTo>
                  <a:pt x="0" y="0"/>
                </a:lnTo>
                <a:close/>
              </a:path>
            </a:pathLst>
          </a:custGeom>
          <a:ln w="30479">
            <a:solidFill>
              <a:srgbClr val="FFFFFF"/>
            </a:solidFill>
          </a:ln>
        </p:spPr>
        <p:txBody>
          <a:bodyPr wrap="square" lIns="0" tIns="0" rIns="0" bIns="0" rtlCol="0"/>
          <a:lstStyle/>
          <a:p>
            <a:endParaRPr/>
          </a:p>
        </p:txBody>
      </p:sp>
      <p:sp>
        <p:nvSpPr>
          <p:cNvPr id="3" name="TextBox 2"/>
          <p:cNvSpPr txBox="1"/>
          <p:nvPr/>
        </p:nvSpPr>
        <p:spPr>
          <a:xfrm>
            <a:off x="228600" y="2260605"/>
            <a:ext cx="8442959" cy="2554545"/>
          </a:xfrm>
          <a:prstGeom prst="rect">
            <a:avLst/>
          </a:prstGeom>
          <a:noFill/>
        </p:spPr>
        <p:txBody>
          <a:bodyPr wrap="square" rtlCol="0">
            <a:spAutoFit/>
          </a:bodyPr>
          <a:lstStyle/>
          <a:p>
            <a:endParaRPr lang="en-US" sz="1600" dirty="0"/>
          </a:p>
          <a:p>
            <a:pPr marL="285750" lvl="0" indent="-285750">
              <a:buFont typeface="Arial" panose="020B0604020202020204" pitchFamily="34" charset="0"/>
              <a:buChar char="•"/>
            </a:pPr>
            <a:r>
              <a:rPr lang="en-US" sz="1600" dirty="0">
                <a:cs typeface="Arial" panose="020B0604020202020204" pitchFamily="34" charset="0"/>
              </a:rPr>
              <a:t>All physicians/residents will present to a </a:t>
            </a:r>
            <a:r>
              <a:rPr lang="en-US" sz="1600" b="1" i="1" dirty="0">
                <a:solidFill>
                  <a:schemeClr val="accent6">
                    <a:lumMod val="75000"/>
                  </a:schemeClr>
                </a:solidFill>
                <a:cs typeface="Arial" panose="020B0604020202020204" pitchFamily="34" charset="0"/>
              </a:rPr>
              <a:t>centralized location and receive a level one mask</a:t>
            </a:r>
            <a:r>
              <a:rPr lang="en-US" sz="1600" dirty="0">
                <a:cs typeface="Arial" panose="020B0604020202020204" pitchFamily="34" charset="0"/>
              </a:rPr>
              <a:t>, if not working directly with COVID/suspected COVID patients</a:t>
            </a:r>
          </a:p>
          <a:p>
            <a:pPr marL="285750" lvl="0" indent="-285750">
              <a:buFont typeface="Arial" panose="020B0604020202020204" pitchFamily="34" charset="0"/>
              <a:buChar char="•"/>
            </a:pPr>
            <a:endParaRPr lang="en-US" sz="1600" dirty="0">
              <a:cs typeface="Arial" panose="020B0604020202020204" pitchFamily="34" charset="0"/>
            </a:endParaRPr>
          </a:p>
          <a:p>
            <a:pPr marL="285750" lvl="0" indent="-285750">
              <a:buFont typeface="Arial" panose="020B0604020202020204" pitchFamily="34" charset="0"/>
              <a:buChar char="•"/>
            </a:pPr>
            <a:r>
              <a:rPr lang="en-US" sz="1600" dirty="0">
                <a:cs typeface="Arial" panose="020B0604020202020204" pitchFamily="34" charset="0"/>
              </a:rPr>
              <a:t>Physicians/residents caring for COVID/suspected COVID patients will </a:t>
            </a:r>
            <a:r>
              <a:rPr lang="en-US" sz="1600" b="1" i="1" dirty="0">
                <a:solidFill>
                  <a:schemeClr val="accent6">
                    <a:lumMod val="75000"/>
                  </a:schemeClr>
                </a:solidFill>
                <a:cs typeface="Arial" panose="020B0604020202020204" pitchFamily="34" charset="0"/>
              </a:rPr>
              <a:t>receive appropriate PPE</a:t>
            </a:r>
          </a:p>
          <a:p>
            <a:pPr marL="285750" lvl="0" indent="-285750">
              <a:buFont typeface="Arial" panose="020B0604020202020204" pitchFamily="34" charset="0"/>
              <a:buChar char="•"/>
            </a:pPr>
            <a:endParaRPr lang="en-US" sz="1600" b="1" i="1" dirty="0">
              <a:solidFill>
                <a:schemeClr val="accent6">
                  <a:lumMod val="75000"/>
                </a:schemeClr>
              </a:solidFill>
              <a:cs typeface="Arial" panose="020B0604020202020204" pitchFamily="34" charset="0"/>
            </a:endParaRPr>
          </a:p>
          <a:p>
            <a:pPr marL="285750" lvl="0" indent="-285750">
              <a:buFont typeface="Arial" panose="020B0604020202020204" pitchFamily="34" charset="0"/>
              <a:buChar char="•"/>
            </a:pPr>
            <a:r>
              <a:rPr lang="en-US" sz="1600" dirty="0">
                <a:cs typeface="Arial" panose="020B0604020202020204" pitchFamily="34" charset="0"/>
              </a:rPr>
              <a:t>Anesthesiologists and CRNAs on intubation team receive a N95 for the day</a:t>
            </a:r>
          </a:p>
          <a:p>
            <a:pPr lvl="0"/>
            <a:endParaRPr lang="en-US" sz="1600" dirty="0">
              <a:cs typeface="Arial" panose="020B0604020202020204" pitchFamily="34" charset="0"/>
            </a:endParaRPr>
          </a:p>
          <a:p>
            <a:pPr marL="285750" lvl="0" indent="-285750">
              <a:buFont typeface="Arial" panose="020B0604020202020204" pitchFamily="34" charset="0"/>
              <a:buChar char="•"/>
            </a:pPr>
            <a:r>
              <a:rPr lang="en-US" sz="1600" dirty="0">
                <a:cs typeface="Arial" panose="020B0604020202020204" pitchFamily="34" charset="0"/>
              </a:rPr>
              <a:t>At the end of shift, </a:t>
            </a:r>
            <a:r>
              <a:rPr lang="en-US" sz="1600" b="1" i="1" dirty="0">
                <a:solidFill>
                  <a:schemeClr val="accent6">
                    <a:lumMod val="75000"/>
                  </a:schemeClr>
                </a:solidFill>
                <a:cs typeface="Arial" panose="020B0604020202020204" pitchFamily="34" charset="0"/>
              </a:rPr>
              <a:t>physicians return ALL N95 masks and hospital issued facial protection </a:t>
            </a:r>
            <a:r>
              <a:rPr lang="en-US" sz="1600" dirty="0">
                <a:cs typeface="Arial" panose="020B0604020202020204" pitchFamily="34" charset="0"/>
              </a:rPr>
              <a:t>to the designated receptacles</a:t>
            </a:r>
          </a:p>
        </p:txBody>
      </p:sp>
      <p:sp>
        <p:nvSpPr>
          <p:cNvPr id="5" name="TextBox 4"/>
          <p:cNvSpPr txBox="1"/>
          <p:nvPr/>
        </p:nvSpPr>
        <p:spPr>
          <a:xfrm>
            <a:off x="228600" y="1676400"/>
            <a:ext cx="7675880" cy="646331"/>
          </a:xfrm>
          <a:prstGeom prst="rect">
            <a:avLst/>
          </a:prstGeom>
          <a:noFill/>
        </p:spPr>
        <p:txBody>
          <a:bodyPr wrap="square" rtlCol="0">
            <a:spAutoFit/>
          </a:bodyPr>
          <a:lstStyle/>
          <a:p>
            <a:r>
              <a:rPr lang="en-US" b="1" dirty="0">
                <a:solidFill>
                  <a:schemeClr val="accent6">
                    <a:lumMod val="75000"/>
                  </a:schemeClr>
                </a:solidFill>
              </a:rPr>
              <a:t>Goal:  </a:t>
            </a:r>
          </a:p>
          <a:p>
            <a:r>
              <a:rPr lang="en-US" b="1" dirty="0"/>
              <a:t>Process to ensure Physicians/Residents have needed PPE </a:t>
            </a:r>
          </a:p>
        </p:txBody>
      </p:sp>
    </p:spTree>
    <p:extLst>
      <p:ext uri="{BB962C8B-B14F-4D97-AF65-F5344CB8AC3E}">
        <p14:creationId xmlns:p14="http://schemas.microsoft.com/office/powerpoint/2010/main" val="31963031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548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7FF27197FC4754BA8321E353075C73E" ma:contentTypeVersion="10" ma:contentTypeDescription="Create a new document." ma:contentTypeScope="" ma:versionID="9791f2024d344ab47147ab1949ed0f63">
  <xsd:schema xmlns:xsd="http://www.w3.org/2001/XMLSchema" xmlns:xs="http://www.w3.org/2001/XMLSchema" xmlns:p="http://schemas.microsoft.com/office/2006/metadata/properties" xmlns:ns3="13b098e3-28aa-4995-99e1-8e73efd60e52" targetNamespace="http://schemas.microsoft.com/office/2006/metadata/properties" ma:root="true" ma:fieldsID="750299242a63158cc5c2db6462a9024f" ns3:_="">
    <xsd:import namespace="13b098e3-28aa-4995-99e1-8e73efd60e5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b098e3-28aa-4995-99e1-8e73efd60e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249CBD-6ED4-4324-B016-CC4568D2C8B9}">
  <ds:schemaRefs>
    <ds:schemaRef ds:uri="http://purl.org/dc/elements/1.1/"/>
    <ds:schemaRef ds:uri="http://schemas.microsoft.com/office/2006/documentManagement/types"/>
    <ds:schemaRef ds:uri="http://purl.org/dc/terms/"/>
    <ds:schemaRef ds:uri="http://www.w3.org/XML/1998/namespace"/>
    <ds:schemaRef ds:uri="http://schemas.microsoft.com/office/infopath/2007/PartnerControls"/>
    <ds:schemaRef ds:uri="http://purl.org/dc/dcmitype/"/>
    <ds:schemaRef ds:uri="http://schemas.openxmlformats.org/package/2006/metadata/core-properties"/>
    <ds:schemaRef ds:uri="13b098e3-28aa-4995-99e1-8e73efd60e52"/>
    <ds:schemaRef ds:uri="http://schemas.microsoft.com/office/2006/metadata/properties"/>
  </ds:schemaRefs>
</ds:datastoreItem>
</file>

<file path=customXml/itemProps2.xml><?xml version="1.0" encoding="utf-8"?>
<ds:datastoreItem xmlns:ds="http://schemas.openxmlformats.org/officeDocument/2006/customXml" ds:itemID="{C6B2D630-9801-4701-B691-C16BD6152BFD}">
  <ds:schemaRefs>
    <ds:schemaRef ds:uri="http://schemas.microsoft.com/sharepoint/v3/contenttype/forms"/>
  </ds:schemaRefs>
</ds:datastoreItem>
</file>

<file path=customXml/itemProps3.xml><?xml version="1.0" encoding="utf-8"?>
<ds:datastoreItem xmlns:ds="http://schemas.openxmlformats.org/officeDocument/2006/customXml" ds:itemID="{2F267562-E9E5-4716-BDED-F69E4004C4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b098e3-28aa-4995-99e1-8e73efd60e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5071</TotalTime>
  <Words>1811</Words>
  <Application>Microsoft Office PowerPoint</Application>
  <PresentationFormat>On-screen Show (4:3)</PresentationFormat>
  <Paragraphs>184</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Courier New</vt:lpstr>
      <vt:lpstr>Mark for HCA</vt:lpstr>
      <vt:lpstr>Mark for HCA Book</vt:lpstr>
      <vt:lpstr>Office Theme</vt:lpstr>
      <vt:lpstr>PowerPoint Presentation</vt:lpstr>
      <vt:lpstr>COVID-19 – Understanding COVID Role of Masks</vt:lpstr>
      <vt:lpstr>COVID-19 – Mask Types </vt:lpstr>
      <vt:lpstr>COVID-19 – Universal Masking  Rationale</vt:lpstr>
      <vt:lpstr>COVID-19 – Universal Masking  Guidance</vt:lpstr>
      <vt:lpstr>COVID-19 PPE Disbursement and Reprocessing Process</vt:lpstr>
      <vt:lpstr>COVID-19 – Appropriate PPE For Patient Care Areas</vt:lpstr>
      <vt:lpstr>COVID-19 PPE Disbursement - Staff</vt:lpstr>
      <vt:lpstr>COVID-19 PPE Disbursement - Physicians</vt:lpstr>
      <vt:lpstr>COVID-19 – Universal Masking Implementation Process </vt:lpstr>
      <vt:lpstr>PowerPoint Presentation</vt:lpstr>
      <vt:lpstr>COVID-19 – N95 Disinfection Pilot UV Light Evidence and Process – More information and toolkit to follow week of 3/30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Belton Grace</dc:creator>
  <cp:lastModifiedBy>Anderson Jamie - Sunrise</cp:lastModifiedBy>
  <cp:revision>73</cp:revision>
  <dcterms:created xsi:type="dcterms:W3CDTF">2020-03-24T14:39:11Z</dcterms:created>
  <dcterms:modified xsi:type="dcterms:W3CDTF">2020-03-31T19:28:26Z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2020-03-13T00:00:00Z</vt:filetime>
  </property>
  <property fmtid="{D5CDD505-2E9C-101B-9397-08002B2CF9AE}" pid="3" name="Creator">
    <vt:lpwstr>Acrobat PDFMaker 20 for PowerPoint</vt:lpwstr>
  </property>
  <property fmtid="{D5CDD505-2E9C-101B-9397-08002B2CF9AE}" pid="4" name="LastSaved">
    <vt:filetime>2020-03-24T00:00:00Z</vt:filetime>
  </property>
  <property fmtid="{D5CDD505-2E9C-101B-9397-08002B2CF9AE}" pid="5" name="ContentTypeId">
    <vt:lpwstr>0x01010017FF27197FC4754BA8321E353075C73E</vt:lpwstr>
  </property>
</Properties>
</file>